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1"/>
  </p:notesMasterIdLst>
  <p:handoutMasterIdLst>
    <p:handoutMasterId r:id="rId32"/>
  </p:handoutMasterIdLst>
  <p:sldIdLst>
    <p:sldId id="256" r:id="rId2"/>
    <p:sldId id="318" r:id="rId3"/>
    <p:sldId id="341" r:id="rId4"/>
    <p:sldId id="339" r:id="rId5"/>
    <p:sldId id="319" r:id="rId6"/>
    <p:sldId id="321" r:id="rId7"/>
    <p:sldId id="327" r:id="rId8"/>
    <p:sldId id="329" r:id="rId9"/>
    <p:sldId id="328" r:id="rId10"/>
    <p:sldId id="337" r:id="rId11"/>
    <p:sldId id="322" r:id="rId12"/>
    <p:sldId id="330" r:id="rId13"/>
    <p:sldId id="331" r:id="rId14"/>
    <p:sldId id="323" r:id="rId15"/>
    <p:sldId id="338" r:id="rId16"/>
    <p:sldId id="292" r:id="rId17"/>
    <p:sldId id="334" r:id="rId18"/>
    <p:sldId id="335" r:id="rId19"/>
    <p:sldId id="336" r:id="rId20"/>
    <p:sldId id="332" r:id="rId21"/>
    <p:sldId id="333" r:id="rId22"/>
    <p:sldId id="314" r:id="rId23"/>
    <p:sldId id="315" r:id="rId24"/>
    <p:sldId id="313" r:id="rId25"/>
    <p:sldId id="316" r:id="rId26"/>
    <p:sldId id="312" r:id="rId27"/>
    <p:sldId id="324" r:id="rId28"/>
    <p:sldId id="342" r:id="rId29"/>
    <p:sldId id="283" r:id="rId30"/>
  </p:sldIdLst>
  <p:sldSz cx="9144000" cy="6858000" type="screen4x3"/>
  <p:notesSz cx="6780213" cy="987266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FF00"/>
    <a:srgbClr val="3FAFD7"/>
    <a:srgbClr val="4674D0"/>
    <a:srgbClr val="CCCCFF"/>
    <a:srgbClr val="002060"/>
    <a:srgbClr val="080808"/>
    <a:srgbClr val="001D3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77" autoAdjust="0"/>
    <p:restoredTop sz="94580" autoAdjust="0"/>
  </p:normalViewPr>
  <p:slideViewPr>
    <p:cSldViewPr>
      <p:cViewPr varScale="1">
        <p:scale>
          <a:sx n="69" d="100"/>
          <a:sy n="69" d="100"/>
        </p:scale>
        <p:origin x="-139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9864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8092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0552" y="0"/>
            <a:ext cx="2938092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D796DD-6EFB-4901-A145-7B95B923A9F1}" type="datetimeFigureOut">
              <a:rPr lang="ru-RU" smtClean="0"/>
              <a:pPr/>
              <a:t>10.08.2023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377316"/>
            <a:ext cx="2938092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0552" y="9377316"/>
            <a:ext cx="2938092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3A95E4-B3F9-44E1-94F2-FB691F2A73D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174359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8092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0552" y="0"/>
            <a:ext cx="2938092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D203B3-40A7-43A5-A41E-213D04952C6C}" type="datetimeFigureOut">
              <a:rPr lang="ru-RU" smtClean="0"/>
              <a:pPr/>
              <a:t>10.08.2023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22338" y="739775"/>
            <a:ext cx="4935537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8022" y="4689515"/>
            <a:ext cx="5424170" cy="44426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7316"/>
            <a:ext cx="2938092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0552" y="9377316"/>
            <a:ext cx="2938092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92ECDE-1E5A-4030-9914-4A9A145E529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73780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 smtClean="0">
              <a:solidFill>
                <a:srgbClr val="FF000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9950396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 smtClean="0">
              <a:solidFill>
                <a:srgbClr val="FF000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9950396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 smtClean="0">
              <a:solidFill>
                <a:srgbClr val="FF000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9950396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 smtClean="0">
              <a:solidFill>
                <a:srgbClr val="FF000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99503966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 smtClean="0">
              <a:solidFill>
                <a:srgbClr val="FF000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9950396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 smtClean="0">
              <a:solidFill>
                <a:srgbClr val="FF000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9950396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 smtClean="0">
              <a:solidFill>
                <a:srgbClr val="FF000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9950396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 smtClean="0">
              <a:solidFill>
                <a:srgbClr val="FF000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9950396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 smtClean="0">
              <a:solidFill>
                <a:srgbClr val="FF000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9950396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 smtClean="0">
              <a:solidFill>
                <a:srgbClr val="FF000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9950396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 smtClean="0">
              <a:solidFill>
                <a:srgbClr val="FF000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9950396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 smtClean="0">
              <a:solidFill>
                <a:srgbClr val="FF000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9950396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 smtClean="0">
              <a:solidFill>
                <a:srgbClr val="FF000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9950396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5B106E36-FD25-4E2D-B0AA-010F637433A0}" type="datetimeFigureOut">
              <a:rPr lang="ru-RU" smtClean="0"/>
              <a:pPr/>
              <a:t>10.08.2023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, текс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sp>
        <p:nvSpPr>
          <p:cNvPr id="37" name="Shape 37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dirty="0" err="1"/>
              <a:t>Образец</a:t>
            </a:r>
            <a:r>
              <a:rPr dirty="0"/>
              <a:t> </a:t>
            </a:r>
            <a:r>
              <a:rPr dirty="0" err="1"/>
              <a:t>текста</a:t>
            </a:r>
            <a:endParaRPr dirty="0"/>
          </a:p>
          <a:p>
            <a:pPr lvl="1"/>
            <a:r>
              <a:rPr dirty="0" err="1"/>
              <a:t>Второй</a:t>
            </a:r>
            <a:r>
              <a:rPr dirty="0"/>
              <a:t> </a:t>
            </a:r>
            <a:r>
              <a:rPr dirty="0" err="1"/>
              <a:t>уровень</a:t>
            </a:r>
            <a:endParaRPr dirty="0"/>
          </a:p>
          <a:p>
            <a:pPr lvl="2"/>
            <a:r>
              <a:rPr dirty="0" err="1"/>
              <a:t>Третий</a:t>
            </a:r>
            <a:r>
              <a:rPr dirty="0"/>
              <a:t> </a:t>
            </a:r>
            <a:r>
              <a:rPr dirty="0" err="1"/>
              <a:t>уровень</a:t>
            </a:r>
            <a:endParaRPr dirty="0"/>
          </a:p>
          <a:p>
            <a:pPr lvl="3"/>
            <a:r>
              <a:rPr dirty="0" err="1"/>
              <a:t>Четвертый</a:t>
            </a:r>
            <a:r>
              <a:rPr dirty="0"/>
              <a:t> </a:t>
            </a:r>
            <a:r>
              <a:rPr dirty="0" err="1"/>
              <a:t>уровень</a:t>
            </a:r>
            <a:endParaRPr dirty="0"/>
          </a:p>
          <a:p>
            <a:pPr lvl="4"/>
            <a:r>
              <a:rPr dirty="0" err="1"/>
              <a:t>Пятый</a:t>
            </a:r>
            <a:r>
              <a:rPr dirty="0"/>
              <a:t> </a:t>
            </a:r>
            <a:r>
              <a:rPr dirty="0" err="1"/>
              <a:t>уровень</a:t>
            </a:r>
            <a:endParaRPr dirty="0"/>
          </a:p>
        </p:txBody>
      </p:sp>
      <p:sp>
        <p:nvSpPr>
          <p:cNvPr id="38" name="Shape 38"/>
          <p:cNvSpPr>
            <a:spLocks noGrp="1"/>
          </p:cNvSpPr>
          <p:nvPr>
            <p:ph type="title"/>
          </p:nvPr>
        </p:nvSpPr>
        <p:spPr>
          <a:xfrm>
            <a:off x="1187624" y="-27384"/>
            <a:ext cx="7270577" cy="737321"/>
          </a:xfrm>
          <a:prstGeom prst="rect">
            <a:avLst/>
          </a:prstGeom>
          <a:noFill/>
        </p:spPr>
        <p:txBody>
          <a:bodyPr/>
          <a:lstStyle>
            <a:lvl1pPr indent="0">
              <a:defRPr sz="2000" b="1"/>
            </a:lvl1pPr>
          </a:lstStyle>
          <a:p>
            <a:r>
              <a:t>ОБРАЗЕЦ ЗАГОЛОВКА</a:t>
            </a:r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10.08.2023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10.08.2023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10.08.2023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10.08.2023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10.08.2023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2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image" Target="../media/image3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3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jpeg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5" Type="http://schemas.openxmlformats.org/officeDocument/2006/relationships/image" Target="../media/image43.png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4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png"/><Relationship Id="rId4" Type="http://schemas.openxmlformats.org/officeDocument/2006/relationships/image" Target="../media/image49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3.png"/><Relationship Id="rId7" Type="http://schemas.openxmlformats.org/officeDocument/2006/relationships/image" Target="../media/image5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Relationship Id="rId9" Type="http://schemas.openxmlformats.org/officeDocument/2006/relationships/image" Target="../media/image5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jpeg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4.jpeg"/><Relationship Id="rId5" Type="http://schemas.openxmlformats.org/officeDocument/2006/relationships/image" Target="../media/image63.jpeg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7.jpeg"/><Relationship Id="rId5" Type="http://schemas.openxmlformats.org/officeDocument/2006/relationships/image" Target="../media/image66.jpeg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9.png"/><Relationship Id="rId5" Type="http://schemas.openxmlformats.org/officeDocument/2006/relationships/image" Target="../media/image68.jpeg"/><Relationship Id="rId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1.jpeg"/><Relationship Id="rId5" Type="http://schemas.openxmlformats.org/officeDocument/2006/relationships/image" Target="../media/image70.jpeg"/><Relationship Id="rId4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3.jpeg"/><Relationship Id="rId5" Type="http://schemas.openxmlformats.org/officeDocument/2006/relationships/image" Target="../media/image72.png"/><Relationship Id="rId4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74.png"/><Relationship Id="rId4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5.png"/><Relationship Id="rId4" Type="http://schemas.openxmlformats.org/officeDocument/2006/relationships/image" Target="../media/image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3.png"/><Relationship Id="rId9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3.png"/><Relationship Id="rId7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3.png"/><Relationship Id="rId7" Type="http://schemas.openxmlformats.org/officeDocument/2006/relationships/image" Target="../media/image2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87624" y="3717032"/>
            <a:ext cx="6953200" cy="1152128"/>
          </a:xfrm>
        </p:spPr>
        <p:txBody>
          <a:bodyPr>
            <a:noAutofit/>
          </a:bodyPr>
          <a:lstStyle/>
          <a:p>
            <a:pPr algn="ctr"/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ОТЧЕТ ГЛАВЫ ГОРОДСКОГО ОКРУГА ПОХВИСТНЕВО</a:t>
            </a: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 ИТОГАХ РЕАЛИЗАЦИИ СТРАТЕГИИ СОЦИАЛЬНО-ЭКОНОМИЧЕСКОГО РАЗВИТИЯ НА ТЕРРИТОРИИ  Г.О.ПОХВИСТНЕВО САМАРСКОЙ ОБЛАСТИ</a:t>
            </a:r>
            <a:endParaRPr lang="ru-RU" sz="1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 5 ЛЕТ (2018-2022гг</a:t>
            </a:r>
            <a:r>
              <a:rPr lang="ru-RU" sz="2400" b="1" dirty="0" smtClean="0">
                <a:solidFill>
                  <a:srgbClr val="002060"/>
                </a:solidFill>
              </a:rPr>
              <a:t>)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5" name="Picture 2" descr="C:\Users\Герасимова\Desktop\unname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1058434" cy="1153402"/>
          </a:xfrm>
          <a:prstGeom prst="rect">
            <a:avLst/>
          </a:prstGeom>
          <a:noFill/>
        </p:spPr>
      </p:pic>
      <p:pic>
        <p:nvPicPr>
          <p:cNvPr id="6" name="Picture 3" descr="C:\Users\Герасимова\Desktop\Pohvistnevo_78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84368" y="260649"/>
            <a:ext cx="945106" cy="1080120"/>
          </a:xfrm>
          <a:prstGeom prst="rect">
            <a:avLst/>
          </a:prstGeom>
          <a:noFill/>
        </p:spPr>
      </p:pic>
      <p:pic>
        <p:nvPicPr>
          <p:cNvPr id="1026" name="Picture 2" descr="\\DEPO\Folders\АРХИПОВА Н.И\СТРАТЕГИЯ\Отчет за 5 лет 2018-2022\фото\Похвистнево.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1640" y="188640"/>
            <a:ext cx="6480720" cy="331769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Герасимова\Desktop\unname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1058434" cy="1153402"/>
          </a:xfrm>
          <a:prstGeom prst="rect">
            <a:avLst/>
          </a:prstGeom>
          <a:noFill/>
        </p:spPr>
      </p:pic>
      <p:pic>
        <p:nvPicPr>
          <p:cNvPr id="7" name="Picture 3" descr="C:\Users\Герасимова\Desktop\Pohvistnevo_78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84368" y="260649"/>
            <a:ext cx="945106" cy="1080120"/>
          </a:xfrm>
          <a:prstGeom prst="rect">
            <a:avLst/>
          </a:prstGeom>
          <a:noFill/>
        </p:spPr>
      </p:pic>
      <p:sp>
        <p:nvSpPr>
          <p:cNvPr id="11" name="Shape 431"/>
          <p:cNvSpPr>
            <a:spLocks noGrp="1"/>
          </p:cNvSpPr>
          <p:nvPr>
            <p:ph type="sldNum" sz="quarter" idx="4294967295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fld id="{86CB4B4D-7CA3-9044-876B-883B54F8677D}" type="slidenum">
              <a:rPr smtClean="0">
                <a:solidFill>
                  <a:prstClr val="black">
                    <a:tint val="75000"/>
                  </a:prstClr>
                </a:solidFill>
              </a:rPr>
              <a:pPr/>
              <a:t>10</a:t>
            </a:fld>
            <a:endParaRPr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Рисунок 8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584" y="1628800"/>
            <a:ext cx="3528392" cy="216024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2" name="Рисунок 11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99992" y="1628801"/>
            <a:ext cx="3456384" cy="216024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3" name="Рисунок 12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27584" y="3933056"/>
            <a:ext cx="3528393" cy="2376264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5" name="Рисунок 14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499992" y="3933057"/>
            <a:ext cx="3496046" cy="2376264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1331640" y="188640"/>
            <a:ext cx="6408712" cy="1368152"/>
          </a:xfrm>
          <a:prstGeom prst="rect">
            <a:avLst/>
          </a:prstGeom>
          <a:solidFill>
            <a:srgbClr val="3FAFD7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70000"/>
              </a:lnSpc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СЦ-6 «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Молодежь - основа будущего Похвистнево</a:t>
            </a: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>
              <a:lnSpc>
                <a:spcPct val="70000"/>
              </a:lnSpc>
            </a:pPr>
            <a:endParaRPr lang="ru-RU" sz="1100" i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70000"/>
              </a:lnSpc>
            </a:pPr>
            <a:r>
              <a:rPr lang="ru-RU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Задача: 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Формирование у молодежи культурно-ценностных ориентиров, духовно-патриотических ценностей, навыков социальной ответственности</a:t>
            </a:r>
            <a:endParaRPr lang="ru-RU" sz="24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Герасимова\Desktop\ДОКЛАД ГЛАВЫ\очистные 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2996952"/>
            <a:ext cx="4248472" cy="3119971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</p:pic>
      <p:pic>
        <p:nvPicPr>
          <p:cNvPr id="3074" name="Picture 2" descr="C:\Users\Герасимова\Desktop\ДОКЛАД ГЛАВЫ\очистные (2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1610798"/>
            <a:ext cx="4320480" cy="324036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</p:pic>
      <p:sp>
        <p:nvSpPr>
          <p:cNvPr id="431" name="Shape 43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fld id="{86CB4B4D-7CA3-9044-876B-883B54F8677D}" type="slidenum">
              <a:rPr sz="1800" smtClean="0">
                <a:solidFill>
                  <a:prstClr val="black">
                    <a:tint val="75000"/>
                  </a:prstClr>
                </a:solidFill>
              </a:rPr>
              <a:pPr/>
              <a:t>11</a:t>
            </a:fld>
            <a:endParaRPr sz="18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32" name="Shape 43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smtClean="0"/>
              <a:t> </a:t>
            </a:r>
            <a:endParaRPr dirty="0"/>
          </a:p>
        </p:txBody>
      </p:sp>
      <p:sp>
        <p:nvSpPr>
          <p:cNvPr id="434" name="Shape 434"/>
          <p:cNvSpPr/>
          <p:nvPr/>
        </p:nvSpPr>
        <p:spPr>
          <a:xfrm>
            <a:off x="1168146" y="908720"/>
            <a:ext cx="92396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/>
          <a:p>
            <a:pPr hangingPunct="1"/>
            <a:endParaRPr kern="12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pic>
        <p:nvPicPr>
          <p:cNvPr id="15" name="Picture 2" descr="C:\Users\Герасимова\Desktop\unnamed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188640"/>
            <a:ext cx="1058434" cy="1153402"/>
          </a:xfrm>
          <a:prstGeom prst="rect">
            <a:avLst/>
          </a:prstGeom>
          <a:noFill/>
        </p:spPr>
      </p:pic>
      <p:pic>
        <p:nvPicPr>
          <p:cNvPr id="16" name="Picture 3" descr="C:\Users\Герасимова\Desktop\Pohvistnevo_781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28384" y="188640"/>
            <a:ext cx="936104" cy="1152127"/>
          </a:xfrm>
          <a:prstGeom prst="rect">
            <a:avLst/>
          </a:prstGeom>
          <a:noFill/>
        </p:spPr>
      </p:pic>
      <p:pic>
        <p:nvPicPr>
          <p:cNvPr id="10" name="Рисунок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75856" y="1484784"/>
            <a:ext cx="1656184" cy="1236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1403648" y="188640"/>
            <a:ext cx="6480720" cy="1296144"/>
          </a:xfrm>
          <a:prstGeom prst="rect">
            <a:avLst/>
          </a:prstGeom>
          <a:solidFill>
            <a:srgbClr val="3FAFD7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70000"/>
              </a:lnSpc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СЦ-7 «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Похвистнево 2030-компактный, зеленый город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>
              <a:lnSpc>
                <a:spcPct val="70000"/>
              </a:lnSpc>
            </a:pPr>
            <a:endParaRPr lang="ru-RU" sz="1100" i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70000"/>
              </a:lnSpc>
            </a:pPr>
            <a:r>
              <a:rPr lang="ru-RU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Задача: 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Формирование экологически безопасной системы эффективного обращения с отходами</a:t>
            </a:r>
            <a:endParaRPr lang="ru-RU" sz="24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115616" y="6237312"/>
            <a:ext cx="7200800" cy="620688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70000"/>
              </a:lnSpc>
            </a:pP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НАЦИОНАЛЬНЫЙ ПРОЕКТ «ЭКОЛОГИЯ»</a:t>
            </a:r>
          </a:p>
          <a:p>
            <a:pPr algn="ctr">
              <a:lnSpc>
                <a:spcPct val="80000"/>
              </a:lnSpc>
            </a:pPr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Завершено строительство очистных сооружений</a:t>
            </a:r>
            <a:endParaRPr lang="ru-RU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3285304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Герасимова\Desktop\unname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1058434" cy="1153402"/>
          </a:xfrm>
          <a:prstGeom prst="rect">
            <a:avLst/>
          </a:prstGeom>
          <a:noFill/>
        </p:spPr>
      </p:pic>
      <p:pic>
        <p:nvPicPr>
          <p:cNvPr id="7" name="Picture 3" descr="C:\Users\Герасимова\Desktop\Pohvistnevo_78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00392" y="188640"/>
            <a:ext cx="882099" cy="1008112"/>
          </a:xfrm>
          <a:prstGeom prst="rect">
            <a:avLst/>
          </a:prstGeom>
          <a:noFill/>
        </p:spPr>
      </p:pic>
      <p:pic>
        <p:nvPicPr>
          <p:cNvPr id="9" name="Содержимое 6" descr="photo_2023-02-10_14-44-0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03648" y="1556792"/>
            <a:ext cx="3168352" cy="2232248"/>
          </a:xfrm>
          <a:prstGeom prst="rect">
            <a:avLst/>
          </a:prstGeom>
          <a:ln w="28575">
            <a:solidFill>
              <a:srgbClr val="001D32"/>
            </a:solidFill>
          </a:ln>
        </p:spPr>
      </p:pic>
      <p:pic>
        <p:nvPicPr>
          <p:cNvPr id="11" name="Picture 2" descr="C:\Users\Арсланова\Desktop\изображение_viber_2023-02-01_12-00-54-54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024" y="3861048"/>
            <a:ext cx="3242035" cy="2448272"/>
          </a:xfrm>
          <a:prstGeom prst="rect">
            <a:avLst/>
          </a:prstGeom>
          <a:noFill/>
          <a:ln w="28575">
            <a:solidFill>
              <a:srgbClr val="001D32"/>
            </a:solidFill>
          </a:ln>
        </p:spPr>
      </p:pic>
      <p:pic>
        <p:nvPicPr>
          <p:cNvPr id="12" name="Содержимое 10" descr="photo_2023-02-10_15-01-36.jpg"/>
          <p:cNvPicPr>
            <a:picLocks noGrp="1" noChangeAspect="1"/>
          </p:cNvPicPr>
          <p:nvPr>
            <p:ph sz="half" idx="1"/>
          </p:nvPr>
        </p:nvPicPr>
        <p:blipFill>
          <a:blip r:embed="rId6" cstate="print"/>
          <a:stretch>
            <a:fillRect/>
          </a:stretch>
        </p:blipFill>
        <p:spPr>
          <a:xfrm>
            <a:off x="1403648" y="3845138"/>
            <a:ext cx="3168352" cy="2468300"/>
          </a:xfrm>
          <a:ln w="28575">
            <a:solidFill>
              <a:srgbClr val="001D32"/>
            </a:solidFill>
          </a:ln>
        </p:spPr>
      </p:pic>
      <p:pic>
        <p:nvPicPr>
          <p:cNvPr id="13" name="Picture 4" descr="\\depo\foto$\2022\казаков 30.11\20221130_154213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88024" y="1556792"/>
            <a:ext cx="3240360" cy="2232248"/>
          </a:xfrm>
          <a:prstGeom prst="rect">
            <a:avLst/>
          </a:prstGeom>
          <a:noFill/>
          <a:ln w="28575">
            <a:solidFill>
              <a:srgbClr val="001D32"/>
            </a:solidFill>
          </a:ln>
        </p:spPr>
      </p:pic>
      <p:sp>
        <p:nvSpPr>
          <p:cNvPr id="14" name="Shape 431"/>
          <p:cNvSpPr>
            <a:spLocks noGrp="1"/>
          </p:cNvSpPr>
          <p:nvPr>
            <p:ph type="sldNum" sz="quarter" idx="4294967295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fld id="{86CB4B4D-7CA3-9044-876B-883B54F8677D}" type="slidenum">
              <a:rPr smtClean="0">
                <a:solidFill>
                  <a:prstClr val="black">
                    <a:tint val="75000"/>
                  </a:prstClr>
                </a:solidFill>
              </a:rPr>
              <a:pPr/>
              <a:t>12</a:t>
            </a:fld>
            <a:endParaRPr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115616" y="6425952"/>
            <a:ext cx="7200800" cy="432048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70000"/>
              </a:lnSpc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НАЦИОНАЛЬНЫЙ ПРОЕКТ «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ЖИЛЬЕ И ГОРОДСКАЯ СРЕДА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1403648" y="188640"/>
            <a:ext cx="6552728" cy="1224136"/>
          </a:xfrm>
          <a:prstGeom prst="rect">
            <a:avLst/>
          </a:prstGeom>
          <a:solidFill>
            <a:srgbClr val="3FAFD7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СЦ-8 «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Доступное жилье, надежное и эффективное ЖКХ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>
              <a:lnSpc>
                <a:spcPct val="70000"/>
              </a:lnSpc>
            </a:pPr>
            <a:endParaRPr lang="ru-RU" sz="1100" i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70000"/>
              </a:lnSpc>
            </a:pPr>
            <a:r>
              <a:rPr lang="ru-RU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Задача: 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Обеспечение горожан доступным и комфортным жильем</a:t>
            </a:r>
            <a:endParaRPr lang="ru-RU" sz="24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Герасимова\Desktop\unname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1058434" cy="1153402"/>
          </a:xfrm>
          <a:prstGeom prst="rect">
            <a:avLst/>
          </a:prstGeom>
          <a:noFill/>
        </p:spPr>
      </p:pic>
      <p:pic>
        <p:nvPicPr>
          <p:cNvPr id="7" name="Picture 3" descr="C:\Users\Герасимова\Desktop\Pohvistnevo_78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84368" y="260649"/>
            <a:ext cx="945106" cy="1080120"/>
          </a:xfrm>
          <a:prstGeom prst="rect">
            <a:avLst/>
          </a:prstGeom>
          <a:noFill/>
        </p:spPr>
      </p:pic>
      <p:pic>
        <p:nvPicPr>
          <p:cNvPr id="14" name="Picture 2" descr="C:\Users\Герасимова\Desktop\Работа\Письма 2019 год\минэкономразвитие\Фото Водозабор\DSC00779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9633" y="1604460"/>
            <a:ext cx="3312368" cy="4488836"/>
          </a:xfrm>
          <a:prstGeom prst="rect">
            <a:avLst/>
          </a:prstGeom>
          <a:noFill/>
          <a:ln w="28575">
            <a:solidFill>
              <a:srgbClr val="001D32"/>
            </a:solidFill>
          </a:ln>
        </p:spPr>
      </p:pic>
      <p:sp>
        <p:nvSpPr>
          <p:cNvPr id="15" name="Shape 431"/>
          <p:cNvSpPr>
            <a:spLocks noGrp="1"/>
          </p:cNvSpPr>
          <p:nvPr>
            <p:ph type="sldNum" sz="quarter" idx="4294967295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fld id="{86CB4B4D-7CA3-9044-876B-883B54F8677D}" type="slidenum">
              <a:rPr smtClean="0">
                <a:solidFill>
                  <a:prstClr val="black">
                    <a:tint val="75000"/>
                  </a:prstClr>
                </a:solidFill>
              </a:rPr>
              <a:pPr/>
              <a:t>13</a:t>
            </a:fld>
            <a:endParaRPr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Picture 2" descr="\\Cyba\общая папка\для Ерендеева\от Курбанаева\волгина\скважины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628801"/>
            <a:ext cx="3324448" cy="4432598"/>
          </a:xfrm>
          <a:prstGeom prst="rect">
            <a:avLst/>
          </a:prstGeom>
          <a:noFill/>
          <a:ln w="285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1403648" y="188640"/>
            <a:ext cx="6552728" cy="1224136"/>
          </a:xfrm>
          <a:prstGeom prst="rect">
            <a:avLst/>
          </a:prstGeom>
          <a:solidFill>
            <a:srgbClr val="3FAFD7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СЦ-8 «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Доступное жилье, надежное и эффективное ЖКХ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>
              <a:lnSpc>
                <a:spcPct val="70000"/>
              </a:lnSpc>
            </a:pPr>
            <a:endParaRPr lang="ru-RU" sz="1100" i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70000"/>
              </a:lnSpc>
            </a:pPr>
            <a:r>
              <a:rPr lang="ru-RU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Задача: 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Улучшение условий проживания граждан в жилищном фонде</a:t>
            </a:r>
            <a:endParaRPr lang="ru-RU" sz="24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115616" y="6237312"/>
            <a:ext cx="7200800" cy="620688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80000"/>
              </a:lnSpc>
            </a:pP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Завершены работы по расширению и реконструкции водозабора «ЗАПАДНЫЙ» в 2019 году</a:t>
            </a:r>
            <a:endParaRPr lang="ru-RU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Shape 43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smtClean="0"/>
              <a:t> </a:t>
            </a:r>
            <a:endParaRPr dirty="0"/>
          </a:p>
        </p:txBody>
      </p:sp>
      <p:sp>
        <p:nvSpPr>
          <p:cNvPr id="434" name="Shape 434"/>
          <p:cNvSpPr/>
          <p:nvPr/>
        </p:nvSpPr>
        <p:spPr>
          <a:xfrm>
            <a:off x="1168146" y="908720"/>
            <a:ext cx="92396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/>
          <a:p>
            <a:pPr hangingPunct="1"/>
            <a:endParaRPr kern="12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pic>
        <p:nvPicPr>
          <p:cNvPr id="15" name="Picture 2" descr="C:\Users\Герасимова\Desktop\unname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8640"/>
            <a:ext cx="1058434" cy="1153402"/>
          </a:xfrm>
          <a:prstGeom prst="rect">
            <a:avLst/>
          </a:prstGeom>
          <a:noFill/>
        </p:spPr>
      </p:pic>
      <p:pic>
        <p:nvPicPr>
          <p:cNvPr id="16" name="Picture 3" descr="C:\Users\Герасимова\Desktop\Pohvistnevo_78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56376" y="260648"/>
            <a:ext cx="1008112" cy="1152127"/>
          </a:xfrm>
          <a:prstGeom prst="rect">
            <a:avLst/>
          </a:prstGeom>
          <a:noFill/>
        </p:spPr>
      </p:pic>
      <p:pic>
        <p:nvPicPr>
          <p:cNvPr id="18" name="Picture 2" descr="\\depo\Folders\Ерендеев А.Б\контракты 2022\Благоустройство дворов\фото после\30-09-2022_09-05-39\DGxD9wpRQTw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51920" y="1844825"/>
            <a:ext cx="5076057" cy="4320480"/>
          </a:xfrm>
          <a:prstGeom prst="rect">
            <a:avLst/>
          </a:prstGeom>
          <a:noFill/>
          <a:ln w="285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1844824"/>
            <a:ext cx="3456384" cy="4320480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10" name="Рисунок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69129" y="1700808"/>
            <a:ext cx="2074871" cy="1549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Shape 431"/>
          <p:cNvSpPr>
            <a:spLocks noGrp="1"/>
          </p:cNvSpPr>
          <p:nvPr>
            <p:ph type="sldNum" sz="quarter" idx="2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fld id="{86CB4B4D-7CA3-9044-876B-883B54F8677D}" type="slidenum">
              <a:rPr sz="1800" smtClean="0">
                <a:solidFill>
                  <a:prstClr val="black">
                    <a:tint val="75000"/>
                  </a:prstClr>
                </a:solidFill>
              </a:rPr>
              <a:pPr/>
              <a:t>14</a:t>
            </a:fld>
            <a:endParaRPr sz="18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403648" y="188640"/>
            <a:ext cx="6408712" cy="1512168"/>
          </a:xfrm>
          <a:prstGeom prst="rect">
            <a:avLst/>
          </a:prstGeom>
          <a:solidFill>
            <a:srgbClr val="3FAFD7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СЦ-9 «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Похвистнево 2030 – «умный» и безопасный город с благоустроенной инфраструктурой комфорта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>
              <a:lnSpc>
                <a:spcPct val="70000"/>
              </a:lnSpc>
            </a:pPr>
            <a:endParaRPr lang="ru-RU" sz="1100" i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70000"/>
              </a:lnSpc>
            </a:pPr>
            <a:r>
              <a:rPr lang="ru-RU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Задача: 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Формирование комфортной городской среды</a:t>
            </a:r>
            <a:endParaRPr lang="ru-RU" sz="24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043608" y="6237312"/>
            <a:ext cx="7848872" cy="620688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80000"/>
              </a:lnSpc>
            </a:pP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НАЦИОНАЛЬНЫЙ ПРОЕКТ «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ЖИЛЬЕ И ГОРОДСКАЯ СРЕДА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>
              <a:lnSpc>
                <a:spcPct val="80000"/>
              </a:lnSpc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Благоустройство  дворовых территорий</a:t>
            </a:r>
            <a:endParaRPr lang="ru-RU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3285304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\\depo\Folders\Герасимова Елена\Волгина\МОНОГОРОД СТРАТЕГИЯ\Rah1Q5DdT7U (1).jpg"/>
          <p:cNvPicPr>
            <a:picLocks noChangeAspect="1" noChangeArrowheads="1"/>
          </p:cNvPicPr>
          <p:nvPr/>
        </p:nvPicPr>
        <p:blipFill>
          <a:blip r:embed="rId2" cstate="print"/>
          <a:srcRect l="2944" b="15230"/>
          <a:stretch>
            <a:fillRect/>
          </a:stretch>
        </p:blipFill>
        <p:spPr bwMode="auto">
          <a:xfrm>
            <a:off x="3995936" y="3501009"/>
            <a:ext cx="4464496" cy="2667964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</p:pic>
      <p:pic>
        <p:nvPicPr>
          <p:cNvPr id="17" name="Picture 2" descr="C:\Users\Герасимова\Desktop\unname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0"/>
            <a:ext cx="1058434" cy="1153402"/>
          </a:xfrm>
          <a:prstGeom prst="rect">
            <a:avLst/>
          </a:prstGeom>
          <a:noFill/>
        </p:spPr>
      </p:pic>
      <p:pic>
        <p:nvPicPr>
          <p:cNvPr id="18" name="Picture 3" descr="C:\Users\Герасимова\Desktop\Pohvistnevo_78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28384" y="188640"/>
            <a:ext cx="936104" cy="1069832"/>
          </a:xfrm>
          <a:prstGeom prst="rect">
            <a:avLst/>
          </a:prstGeom>
          <a:noFill/>
        </p:spPr>
      </p:pic>
      <p:sp>
        <p:nvSpPr>
          <p:cNvPr id="11" name="Shape 431"/>
          <p:cNvSpPr>
            <a:spLocks noGrp="1"/>
          </p:cNvSpPr>
          <p:nvPr>
            <p:ph type="sldNum" sz="quarter" idx="4294967295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fld id="{86CB4B4D-7CA3-9044-876B-883B54F8677D}" type="slidenum">
              <a:rPr smtClean="0">
                <a:solidFill>
                  <a:prstClr val="black">
                    <a:tint val="75000"/>
                  </a:prstClr>
                </a:solidFill>
              </a:rPr>
              <a:pPr/>
              <a:t>15</a:t>
            </a:fld>
            <a:endParaRPr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2" name="Рисунок 11" descr="C:\Users\Арсланова\Desktop\ИТОГИ ГОДА\самарское обозрение\IrWsgrZsQFk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1916832"/>
            <a:ext cx="4352484" cy="2592288"/>
          </a:xfrm>
          <a:prstGeom prst="rect">
            <a:avLst/>
          </a:prstGeom>
          <a:noFill/>
          <a:ln w="28575">
            <a:solidFill>
              <a:srgbClr val="001D32"/>
            </a:solidFill>
          </a:ln>
        </p:spPr>
      </p:pic>
      <p:sp>
        <p:nvSpPr>
          <p:cNvPr id="8" name="Прямоугольник 7"/>
          <p:cNvSpPr/>
          <p:nvPr/>
        </p:nvSpPr>
        <p:spPr>
          <a:xfrm>
            <a:off x="1403648" y="188640"/>
            <a:ext cx="6408712" cy="1512168"/>
          </a:xfrm>
          <a:prstGeom prst="rect">
            <a:avLst/>
          </a:prstGeom>
          <a:solidFill>
            <a:srgbClr val="3FAFD7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СЦ-9 «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Похвистнево 2030 – «умный» и безопасный город с благоустроенной инфраструктурой комфорта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>
              <a:lnSpc>
                <a:spcPct val="70000"/>
              </a:lnSpc>
            </a:pPr>
            <a:endParaRPr lang="ru-RU" sz="1100" i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70000"/>
              </a:lnSpc>
            </a:pPr>
            <a:r>
              <a:rPr lang="ru-RU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Задача: 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Формирование комфортной городской среды</a:t>
            </a:r>
            <a:endParaRPr lang="ru-RU" sz="24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043608" y="6237312"/>
            <a:ext cx="7848872" cy="620688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80000"/>
              </a:lnSpc>
            </a:pP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НАЦИОНАЛЬНЫЙ ПРОЕКТ «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ЖИЛЬЕ И ГОРОДСКАЯ СРЕДА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>
              <a:lnSpc>
                <a:spcPct val="80000"/>
              </a:lnSpc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Благоустройство  общественных территорий</a:t>
            </a:r>
            <a:endParaRPr lang="ru-RU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\\depo\Folders\Астафьев\2018-06-29\Дворец культуры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1" y="1340768"/>
            <a:ext cx="3528392" cy="2304256"/>
          </a:xfrm>
          <a:prstGeom prst="rect">
            <a:avLst/>
          </a:prstGeom>
          <a:noFill/>
          <a:ln w="28575">
            <a:solidFill>
              <a:srgbClr val="001D32"/>
            </a:solidFill>
          </a:ln>
        </p:spPr>
      </p:pic>
      <p:pic>
        <p:nvPicPr>
          <p:cNvPr id="17" name="Picture 2" descr="C:\Users\Герасимова\Desktop\unname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0"/>
            <a:ext cx="1058434" cy="1153402"/>
          </a:xfrm>
          <a:prstGeom prst="rect">
            <a:avLst/>
          </a:prstGeom>
          <a:noFill/>
        </p:spPr>
      </p:pic>
      <p:pic>
        <p:nvPicPr>
          <p:cNvPr id="18" name="Picture 3" descr="C:\Users\Герасимова\Desktop\Pohvistnevo_78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28384" y="188640"/>
            <a:ext cx="936104" cy="1069832"/>
          </a:xfrm>
          <a:prstGeom prst="rect">
            <a:avLst/>
          </a:prstGeom>
          <a:noFill/>
        </p:spPr>
      </p:pic>
      <p:sp>
        <p:nvSpPr>
          <p:cNvPr id="11" name="Shape 431"/>
          <p:cNvSpPr>
            <a:spLocks noGrp="1"/>
          </p:cNvSpPr>
          <p:nvPr>
            <p:ph type="sldNum" sz="quarter" idx="4294967295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fld id="{86CB4B4D-7CA3-9044-876B-883B54F8677D}" type="slidenum">
              <a:rPr smtClean="0">
                <a:solidFill>
                  <a:prstClr val="black">
                    <a:tint val="75000"/>
                  </a:prstClr>
                </a:solidFill>
              </a:rPr>
              <a:pPr/>
              <a:t>16</a:t>
            </a:fld>
            <a:endParaRPr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39752" y="3717032"/>
            <a:ext cx="4032448" cy="2448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:\Мои документы\Архипова-документы\ПРИЗЕНТАЦИИ\от Геразимовой Лены\МОНОГОРОД СТРАТЕГИЯ\IMG_6616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99592" y="1340768"/>
            <a:ext cx="3384376" cy="2304256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</p:pic>
      <p:sp>
        <p:nvSpPr>
          <p:cNvPr id="9" name="Прямоугольник 8"/>
          <p:cNvSpPr/>
          <p:nvPr/>
        </p:nvSpPr>
        <p:spPr>
          <a:xfrm>
            <a:off x="1043608" y="6237312"/>
            <a:ext cx="7416824" cy="620688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80000"/>
              </a:lnSpc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рамках Губернаторского проекта «СОдействие» в 2018 году были реализованы 3 проекта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403648" y="188640"/>
            <a:ext cx="6408712" cy="1008112"/>
          </a:xfrm>
          <a:prstGeom prst="rect">
            <a:avLst/>
          </a:prstGeom>
          <a:solidFill>
            <a:srgbClr val="3FAFD7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СЦ-9 «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Похвистнево 2030 – «умный» и безопасный город с благоустроенной инфраструктурой комфорта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  <a:endParaRPr lang="ru-RU" sz="1100" i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C:\Users\Герасимова\Desktop\unname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0"/>
            <a:ext cx="1058434" cy="1153402"/>
          </a:xfrm>
          <a:prstGeom prst="rect">
            <a:avLst/>
          </a:prstGeom>
          <a:noFill/>
        </p:spPr>
      </p:pic>
      <p:pic>
        <p:nvPicPr>
          <p:cNvPr id="18" name="Picture 3" descr="C:\Users\Герасимова\Desktop\Pohvistnevo_78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28384" y="188640"/>
            <a:ext cx="936104" cy="1069832"/>
          </a:xfrm>
          <a:prstGeom prst="rect">
            <a:avLst/>
          </a:prstGeom>
          <a:noFill/>
        </p:spPr>
      </p:pic>
      <p:sp>
        <p:nvSpPr>
          <p:cNvPr id="11" name="Shape 431"/>
          <p:cNvSpPr>
            <a:spLocks noGrp="1"/>
          </p:cNvSpPr>
          <p:nvPr>
            <p:ph type="sldNum" sz="quarter" idx="4294967295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fld id="{86CB4B4D-7CA3-9044-876B-883B54F8677D}" type="slidenum">
              <a:rPr smtClean="0">
                <a:solidFill>
                  <a:prstClr val="black">
                    <a:tint val="75000"/>
                  </a:prstClr>
                </a:solidFill>
              </a:rPr>
              <a:pPr/>
              <a:t>17</a:t>
            </a:fld>
            <a:endParaRPr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87624" y="1268761"/>
            <a:ext cx="3528392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024" y="1268760"/>
            <a:ext cx="3456384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15616" y="3645025"/>
            <a:ext cx="3608238" cy="2451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88024" y="3645024"/>
            <a:ext cx="3456384" cy="24482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1043608" y="6237312"/>
            <a:ext cx="7488832" cy="620688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80000"/>
              </a:lnSpc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рамках Губернаторского проекта «СОдействие» в 2019 году были реализованы 4 проекта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403648" y="188640"/>
            <a:ext cx="6408712" cy="1008112"/>
          </a:xfrm>
          <a:prstGeom prst="rect">
            <a:avLst/>
          </a:prstGeom>
          <a:solidFill>
            <a:srgbClr val="3FAFD7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СЦ-9 «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Похвистнево 2030 – «умный» и безопасный город с благоустроенной инфраструктурой комфорта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  <a:endParaRPr lang="ru-RU" sz="1100" i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C:\Users\Герасимова\Desktop\unname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0"/>
            <a:ext cx="1058434" cy="1153402"/>
          </a:xfrm>
          <a:prstGeom prst="rect">
            <a:avLst/>
          </a:prstGeom>
          <a:noFill/>
        </p:spPr>
      </p:pic>
      <p:pic>
        <p:nvPicPr>
          <p:cNvPr id="18" name="Picture 3" descr="C:\Users\Герасимова\Desktop\Pohvistnevo_78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28384" y="188640"/>
            <a:ext cx="936104" cy="1069832"/>
          </a:xfrm>
          <a:prstGeom prst="rect">
            <a:avLst/>
          </a:prstGeom>
          <a:noFill/>
        </p:spPr>
      </p:pic>
      <p:sp>
        <p:nvSpPr>
          <p:cNvPr id="11" name="Shape 431"/>
          <p:cNvSpPr>
            <a:spLocks noGrp="1"/>
          </p:cNvSpPr>
          <p:nvPr>
            <p:ph type="sldNum" sz="quarter" idx="4294967295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fld id="{86CB4B4D-7CA3-9044-876B-883B54F8677D}" type="slidenum">
              <a:rPr smtClean="0">
                <a:solidFill>
                  <a:prstClr val="black">
                    <a:tint val="75000"/>
                  </a:prstClr>
                </a:solidFill>
              </a:rPr>
              <a:pPr/>
              <a:t>18</a:t>
            </a:fld>
            <a:endParaRPr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2" descr="C:\Users\Арсланова\Desktop\отчет главы перед населением 2021\IMG_20201103_10430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584" y="1369056"/>
            <a:ext cx="4248472" cy="270801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7984" y="3284984"/>
            <a:ext cx="4176464" cy="2811443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1043608" y="6237312"/>
            <a:ext cx="7416824" cy="620688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80000"/>
              </a:lnSpc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рамках Губернаторского проекта «СОдействие» в 2020 году были реализованы 2 проекта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403648" y="188640"/>
            <a:ext cx="6408712" cy="1008112"/>
          </a:xfrm>
          <a:prstGeom prst="rect">
            <a:avLst/>
          </a:prstGeom>
          <a:solidFill>
            <a:srgbClr val="3FAFD7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СЦ-9 «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Похвистнево 2030 – «умный» и безопасный город с благоустроенной инфраструктурой комфорта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  <a:endParaRPr lang="ru-RU" sz="1100" i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C:\Users\Герасимова\Desktop\unname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0"/>
            <a:ext cx="1058434" cy="1153402"/>
          </a:xfrm>
          <a:prstGeom prst="rect">
            <a:avLst/>
          </a:prstGeom>
          <a:noFill/>
        </p:spPr>
      </p:pic>
      <p:pic>
        <p:nvPicPr>
          <p:cNvPr id="18" name="Picture 3" descr="C:\Users\Герасимова\Desktop\Pohvistnevo_78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28384" y="188640"/>
            <a:ext cx="936104" cy="1069832"/>
          </a:xfrm>
          <a:prstGeom prst="rect">
            <a:avLst/>
          </a:prstGeom>
          <a:noFill/>
        </p:spPr>
      </p:pic>
      <p:sp>
        <p:nvSpPr>
          <p:cNvPr id="11" name="Shape 431"/>
          <p:cNvSpPr>
            <a:spLocks noGrp="1"/>
          </p:cNvSpPr>
          <p:nvPr>
            <p:ph type="sldNum" sz="quarter" idx="4294967295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fld id="{86CB4B4D-7CA3-9044-876B-883B54F8677D}" type="slidenum">
              <a:rPr smtClean="0">
                <a:solidFill>
                  <a:prstClr val="black">
                    <a:tint val="75000"/>
                  </a:prstClr>
                </a:solidFill>
              </a:rPr>
              <a:pPr/>
              <a:t>19</a:t>
            </a:fld>
            <a:endParaRPr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556792"/>
            <a:ext cx="2736304" cy="2033587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31840" y="1556792"/>
            <a:ext cx="2808312" cy="2016224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84168" y="1556792"/>
            <a:ext cx="2847975" cy="2047875"/>
          </a:xfrm>
          <a:prstGeom prst="rect">
            <a:avLst/>
          </a:prstGeom>
          <a:noFill/>
          <a:ln w="28575">
            <a:solidFill>
              <a:srgbClr val="080808"/>
            </a:solidFill>
            <a:miter lim="800000"/>
            <a:headEnd/>
            <a:tailEnd/>
          </a:ln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9512" y="3933056"/>
            <a:ext cx="2808311" cy="2025825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131840" y="3933056"/>
            <a:ext cx="2808312" cy="2016223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084168" y="3933056"/>
            <a:ext cx="2808312" cy="2016224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1043608" y="6237312"/>
            <a:ext cx="7416824" cy="620688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80000"/>
              </a:lnSpc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рамках Губернаторского проекта «СОдействие» в 2021 году были реализованы 6 проектов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403648" y="188640"/>
            <a:ext cx="6408712" cy="1008112"/>
          </a:xfrm>
          <a:prstGeom prst="rect">
            <a:avLst/>
          </a:prstGeom>
          <a:solidFill>
            <a:srgbClr val="3FAFD7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СЦ-9 «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Похвистнево 2030 – «умный» и безопасный город с благоустроенной инфраструктурой комфорта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  <a:endParaRPr lang="ru-RU" sz="1100" i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Shape 43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r>
              <a:rPr lang="ru-RU" sz="1800" dirty="0" smtClean="0">
                <a:solidFill>
                  <a:prstClr val="black">
                    <a:tint val="75000"/>
                  </a:prstClr>
                </a:solidFill>
              </a:rPr>
              <a:t>1</a:t>
            </a:r>
            <a:endParaRPr sz="18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34" name="Shape 434"/>
          <p:cNvSpPr/>
          <p:nvPr/>
        </p:nvSpPr>
        <p:spPr>
          <a:xfrm>
            <a:off x="1168146" y="908720"/>
            <a:ext cx="92396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/>
          <a:p>
            <a:pPr hangingPunct="1"/>
            <a:endParaRPr kern="12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pic>
        <p:nvPicPr>
          <p:cNvPr id="15" name="Picture 2" descr="C:\Users\Герасимова\Desktop\unname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0"/>
            <a:ext cx="1115616" cy="1215715"/>
          </a:xfrm>
          <a:prstGeom prst="rect">
            <a:avLst/>
          </a:prstGeom>
          <a:noFill/>
        </p:spPr>
      </p:pic>
      <p:pic>
        <p:nvPicPr>
          <p:cNvPr id="16" name="Picture 3" descr="C:\Users\Герасимова\Desktop\Pohvistnevo_78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84368" y="188640"/>
            <a:ext cx="1043608" cy="1192694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575048" y="1772816"/>
            <a:ext cx="8173416" cy="4392488"/>
          </a:xfrm>
          <a:prstGeom prst="rect">
            <a:avLst/>
          </a:prstGeom>
          <a:solidFill>
            <a:srgbClr val="3FAFD7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</a:t>
            </a:r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Межмуниципальный центр социальных услуг и народосбережения.</a:t>
            </a:r>
            <a:endParaRPr lang="ru-RU" sz="3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Компактный зеленый город с комфортной и умной средой.</a:t>
            </a:r>
            <a:endParaRPr lang="ru-RU" sz="3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Территория промышленного роста и управление будущего</a:t>
            </a:r>
            <a:endParaRPr lang="ru-RU" sz="32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907704" y="188640"/>
            <a:ext cx="5472608" cy="1035496"/>
          </a:xfrm>
          <a:prstGeom prst="rect">
            <a:avLst/>
          </a:prstGeom>
          <a:solidFill>
            <a:srgbClr val="3FAFD7"/>
          </a:solidFill>
          <a:ln>
            <a:solidFill>
              <a:srgbClr val="FFFF00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Основные стратегические направления 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развития: </a:t>
            </a:r>
          </a:p>
        </p:txBody>
      </p:sp>
    </p:spTree>
    <p:extLst>
      <p:ext uri="{BB962C8B-B14F-4D97-AF65-F5344CB8AC3E}">
        <p14:creationId xmlns:p14="http://schemas.microsoft.com/office/powerpoint/2010/main" xmlns="" val="123285304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Содержимое 7" descr="\\DEPO\Folders\Волгина\Буклова ГА\Паровоз\11.jpg"/>
          <p:cNvPicPr>
            <a:picLocks noGrp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960" y="3645025"/>
            <a:ext cx="4176464" cy="2376264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7" name="Picture 2" descr="C:\Users\Герасимова\Desktop\unname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0"/>
            <a:ext cx="1058434" cy="1153402"/>
          </a:xfrm>
          <a:prstGeom prst="rect">
            <a:avLst/>
          </a:prstGeom>
          <a:noFill/>
        </p:spPr>
      </p:pic>
      <p:pic>
        <p:nvPicPr>
          <p:cNvPr id="18" name="Picture 3" descr="C:\Users\Герасимова\Desktop\Pohvistnevo_78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56376" y="188640"/>
            <a:ext cx="1008112" cy="1152127"/>
          </a:xfrm>
          <a:prstGeom prst="rect">
            <a:avLst/>
          </a:prstGeom>
          <a:noFill/>
        </p:spPr>
      </p:pic>
      <p:sp>
        <p:nvSpPr>
          <p:cNvPr id="19" name="Shape 431"/>
          <p:cNvSpPr>
            <a:spLocks noGrp="1"/>
          </p:cNvSpPr>
          <p:nvPr>
            <p:ph type="sldNum" sz="quarter" idx="4294967295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fld id="{86CB4B4D-7CA3-9044-876B-883B54F8677D}" type="slidenum">
              <a:rPr smtClean="0">
                <a:solidFill>
                  <a:prstClr val="black">
                    <a:tint val="75000"/>
                  </a:prstClr>
                </a:solidFill>
              </a:rPr>
              <a:pPr/>
              <a:t>20</a:t>
            </a:fld>
            <a:endParaRPr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" name="Picture 3" descr="C:\Users\Арсланова\Desktop\LeuyJaNCSoM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1412776"/>
            <a:ext cx="3474386" cy="4608512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</p:pic>
      <p:pic>
        <p:nvPicPr>
          <p:cNvPr id="12" name="Picture 4" descr="C:\Users\Арсланова\Desktop\kTeui7PG2wA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11960" y="1412776"/>
            <a:ext cx="4176464" cy="202276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</p:pic>
      <p:sp>
        <p:nvSpPr>
          <p:cNvPr id="9" name="Прямоугольник 8"/>
          <p:cNvSpPr/>
          <p:nvPr/>
        </p:nvSpPr>
        <p:spPr>
          <a:xfrm>
            <a:off x="1403648" y="188640"/>
            <a:ext cx="6408712" cy="1008112"/>
          </a:xfrm>
          <a:prstGeom prst="rect">
            <a:avLst/>
          </a:prstGeom>
          <a:solidFill>
            <a:srgbClr val="3FAFD7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СЦ-9 «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Похвистнево 2030 – «умный» и безопасный город с благоустроенной инфраструктурой комфорта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  <a:endParaRPr lang="ru-RU" sz="1100" i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43608" y="6237312"/>
            <a:ext cx="7416824" cy="620688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80000"/>
              </a:lnSpc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рамках Губернаторского проекта «СОдействие» в 2022 году были реализованы 2 проекта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C:\Users\Герасимова\Desktop\unname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0"/>
            <a:ext cx="1058434" cy="1153402"/>
          </a:xfrm>
          <a:prstGeom prst="rect">
            <a:avLst/>
          </a:prstGeom>
          <a:noFill/>
        </p:spPr>
      </p:pic>
      <p:pic>
        <p:nvPicPr>
          <p:cNvPr id="18" name="Picture 3" descr="C:\Users\Герасимова\Desktop\Pohvistnevo_78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56376" y="188640"/>
            <a:ext cx="1008112" cy="1152127"/>
          </a:xfrm>
          <a:prstGeom prst="rect">
            <a:avLst/>
          </a:prstGeom>
          <a:noFill/>
        </p:spPr>
      </p:pic>
      <p:pic>
        <p:nvPicPr>
          <p:cNvPr id="10" name="Picture 2" descr="C:\Users\Арсланова\Desktop\отчет главы перед населением 2021\Газовиков\20200826_073520 - копия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1484784"/>
            <a:ext cx="3581934" cy="2016223"/>
          </a:xfrm>
          <a:prstGeom prst="rect">
            <a:avLst/>
          </a:prstGeom>
          <a:noFill/>
          <a:ln>
            <a:solidFill>
              <a:srgbClr val="001D32"/>
            </a:solidFill>
          </a:ln>
        </p:spPr>
      </p:pic>
      <p:pic>
        <p:nvPicPr>
          <p:cNvPr id="13" name="Picture 3" descr="C:\Users\Арсланова\Desktop\отчет главы перед населением 2021\Куйбышева\20200713_08272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024" y="3645024"/>
            <a:ext cx="3600400" cy="1944216"/>
          </a:xfrm>
          <a:prstGeom prst="rect">
            <a:avLst/>
          </a:prstGeom>
          <a:noFill/>
          <a:ln>
            <a:solidFill>
              <a:srgbClr val="001D32"/>
            </a:solidFill>
          </a:ln>
        </p:spPr>
      </p:pic>
      <p:pic>
        <p:nvPicPr>
          <p:cNvPr id="14" name="Picture 2" descr="C:\Users\Арсланова\Desktop\отчет главы перед населением 2021\20200901_14312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3568" y="1484784"/>
            <a:ext cx="3816424" cy="4104455"/>
          </a:xfrm>
          <a:prstGeom prst="rect">
            <a:avLst/>
          </a:prstGeom>
          <a:noFill/>
          <a:ln>
            <a:solidFill>
              <a:srgbClr val="001D32"/>
            </a:solidFill>
          </a:ln>
        </p:spPr>
      </p:pic>
      <p:sp>
        <p:nvSpPr>
          <p:cNvPr id="15" name="Shape 431"/>
          <p:cNvSpPr>
            <a:spLocks noGrp="1"/>
          </p:cNvSpPr>
          <p:nvPr>
            <p:ph type="sldNum" sz="quarter" idx="4294967295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fld id="{86CB4B4D-7CA3-9044-876B-883B54F8677D}" type="slidenum">
              <a:rPr smtClean="0">
                <a:solidFill>
                  <a:prstClr val="black">
                    <a:tint val="75000"/>
                  </a:prstClr>
                </a:solidFill>
              </a:rPr>
              <a:pPr/>
              <a:t>21</a:t>
            </a:fld>
            <a:endParaRPr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403648" y="188640"/>
            <a:ext cx="6408712" cy="1080120"/>
          </a:xfrm>
          <a:prstGeom prst="rect">
            <a:avLst/>
          </a:prstGeom>
          <a:solidFill>
            <a:srgbClr val="3FAFD7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СЦ-9 «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Похвистнево 2030 – «умный» и безопасный город с благоустроенной инфраструктурой комфорта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>
              <a:lnSpc>
                <a:spcPct val="70000"/>
              </a:lnSpc>
            </a:pPr>
            <a:endParaRPr lang="ru-RU" sz="1100" i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43608" y="5805264"/>
            <a:ext cx="7128792" cy="1052736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80000"/>
              </a:lnSpc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рамках государственной программы Самарской области «Развитие транспортной системы Самарской области (2014-2025 годы)» отремонтированы и реконструированы автомобильные дороги местного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значения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Shape 43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fld id="{86CB4B4D-7CA3-9044-876B-883B54F8677D}" type="slidenum">
              <a:rPr sz="1800" smtClean="0">
                <a:solidFill>
                  <a:prstClr val="black">
                    <a:tint val="75000"/>
                  </a:prstClr>
                </a:solidFill>
              </a:rPr>
              <a:pPr/>
              <a:t>22</a:t>
            </a:fld>
            <a:endParaRPr sz="18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34" name="Shape 434"/>
          <p:cNvSpPr/>
          <p:nvPr/>
        </p:nvSpPr>
        <p:spPr>
          <a:xfrm>
            <a:off x="1168146" y="908720"/>
            <a:ext cx="92396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/>
          <a:p>
            <a:pPr hangingPunct="1"/>
            <a:endParaRPr kern="12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pic>
        <p:nvPicPr>
          <p:cNvPr id="15" name="Picture 2" descr="C:\Users\Герасимова\Desktop\unname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8640"/>
            <a:ext cx="1080120" cy="1177034"/>
          </a:xfrm>
          <a:prstGeom prst="rect">
            <a:avLst/>
          </a:prstGeom>
          <a:noFill/>
        </p:spPr>
      </p:pic>
      <p:pic>
        <p:nvPicPr>
          <p:cNvPr id="16" name="Picture 3" descr="C:\Users\Герасимова\Desktop\Pohvistnevo_78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56376" y="188640"/>
            <a:ext cx="1008111" cy="1152126"/>
          </a:xfrm>
          <a:prstGeom prst="rect">
            <a:avLst/>
          </a:prstGeom>
          <a:noFill/>
        </p:spPr>
      </p:pic>
      <p:pic>
        <p:nvPicPr>
          <p:cNvPr id="7170" name="Picture 2" descr="C:\Users\Герасимова\Desktop\на презентацию\Промтехресурсы 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560" y="1814548"/>
            <a:ext cx="3864430" cy="276658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</p:pic>
      <p:pic>
        <p:nvPicPr>
          <p:cNvPr id="38913" name="Picture 1" descr="C:\Users\Герасимова\Desktop\на презентацию\IMG_20220408_09575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83768" y="3789041"/>
            <a:ext cx="3528939" cy="2232248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</p:pic>
      <p:pic>
        <p:nvPicPr>
          <p:cNvPr id="7171" name="Picture 3" descr="C:\Users\Герасимова\Desktop\на презентацию\Промтехресурсы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72000" y="1850314"/>
            <a:ext cx="3888432" cy="2730813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</p:pic>
      <p:sp>
        <p:nvSpPr>
          <p:cNvPr id="14" name="Прямоугольник 13"/>
          <p:cNvSpPr/>
          <p:nvPr/>
        </p:nvSpPr>
        <p:spPr>
          <a:xfrm>
            <a:off x="1043608" y="6093296"/>
            <a:ext cx="7632848" cy="764704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80000"/>
              </a:lnSpc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ИНВЕСТИЦИОННЫЙ  ПРОЕКТ</a:t>
            </a:r>
          </a:p>
          <a:p>
            <a:pPr lvl="0" algn="ctr">
              <a:lnSpc>
                <a:spcPct val="80000"/>
              </a:lnSpc>
            </a:pPr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Завершено строительство производственных цехов по выпуску электрозащитных средств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ООО «Промтехресурсы»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475656" y="188640"/>
            <a:ext cx="6192688" cy="1512168"/>
          </a:xfrm>
          <a:prstGeom prst="rect">
            <a:avLst/>
          </a:prstGeom>
          <a:solidFill>
            <a:srgbClr val="3FAFD7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СЦ-10 «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Похвистнево 2030- промышленно развитый город, «Магнит технологий и инвестиций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>
              <a:lnSpc>
                <a:spcPct val="70000"/>
              </a:lnSpc>
            </a:pPr>
            <a:endParaRPr lang="ru-RU" sz="1100" i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70000"/>
              </a:lnSpc>
            </a:pPr>
            <a:r>
              <a:rPr lang="ru-RU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Задача: 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Модернизация и развитие промышленных предприятий</a:t>
            </a:r>
            <a:endParaRPr lang="ru-RU" sz="24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3285304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Shape 43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fld id="{86CB4B4D-7CA3-9044-876B-883B54F8677D}" type="slidenum">
              <a:rPr sz="1800" smtClean="0">
                <a:solidFill>
                  <a:prstClr val="black">
                    <a:tint val="75000"/>
                  </a:prstClr>
                </a:solidFill>
              </a:rPr>
              <a:pPr/>
              <a:t>23</a:t>
            </a:fld>
            <a:endParaRPr sz="18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32" name="Shape 43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smtClean="0"/>
              <a:t> </a:t>
            </a:r>
            <a:endParaRPr dirty="0"/>
          </a:p>
        </p:txBody>
      </p:sp>
      <p:sp>
        <p:nvSpPr>
          <p:cNvPr id="434" name="Shape 434"/>
          <p:cNvSpPr/>
          <p:nvPr/>
        </p:nvSpPr>
        <p:spPr>
          <a:xfrm>
            <a:off x="1168146" y="908720"/>
            <a:ext cx="92396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/>
          <a:p>
            <a:pPr hangingPunct="1"/>
            <a:endParaRPr kern="12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pic>
        <p:nvPicPr>
          <p:cNvPr id="15" name="Picture 2" descr="C:\Users\Герасимова\Desktop\unname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8640"/>
            <a:ext cx="1123344" cy="1224136"/>
          </a:xfrm>
          <a:prstGeom prst="rect">
            <a:avLst/>
          </a:prstGeom>
          <a:noFill/>
        </p:spPr>
      </p:pic>
      <p:pic>
        <p:nvPicPr>
          <p:cNvPr id="16" name="Picture 3" descr="C:\Users\Герасимова\Desktop\Pohvistnevo_78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56376" y="188640"/>
            <a:ext cx="1008112" cy="1152127"/>
          </a:xfrm>
          <a:prstGeom prst="rect">
            <a:avLst/>
          </a:prstGeom>
          <a:noFill/>
        </p:spPr>
      </p:pic>
      <p:pic>
        <p:nvPicPr>
          <p:cNvPr id="40961" name="Picture 1" descr="C:\Users\Герасимова\Desktop\на презентацию\IMG_20220406_15332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99992" y="1844824"/>
            <a:ext cx="4215101" cy="288032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</p:pic>
      <p:sp>
        <p:nvSpPr>
          <p:cNvPr id="10" name="Прямоугольник 9"/>
          <p:cNvSpPr/>
          <p:nvPr/>
        </p:nvSpPr>
        <p:spPr>
          <a:xfrm>
            <a:off x="1043608" y="6165304"/>
            <a:ext cx="7632848" cy="692696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80000"/>
              </a:lnSpc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ИНВЕСТИЦИОННЫЙ  ПРОЕКТ</a:t>
            </a:r>
          </a:p>
          <a:p>
            <a:pPr lvl="0" algn="ctr">
              <a:lnSpc>
                <a:spcPct val="80000"/>
              </a:lnSpc>
            </a:pPr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Запущено производство сухих строительных смесей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ООО «Вертикаль»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62" name="Picture 2" descr="C:\Users\Герасимова\Desktop\на презентацию\IMG_20220406_15433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1608" y="3212976"/>
            <a:ext cx="5246906" cy="2808312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</p:pic>
      <p:sp>
        <p:nvSpPr>
          <p:cNvPr id="13" name="Прямоугольник 12"/>
          <p:cNvSpPr/>
          <p:nvPr/>
        </p:nvSpPr>
        <p:spPr>
          <a:xfrm>
            <a:off x="1475656" y="188640"/>
            <a:ext cx="6192688" cy="1512168"/>
          </a:xfrm>
          <a:prstGeom prst="rect">
            <a:avLst/>
          </a:prstGeom>
          <a:solidFill>
            <a:srgbClr val="3FAFD7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СЦ-10 «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Похвистнево 2030- промышленно развитый город, «Магнит технологий и инвестиций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>
              <a:lnSpc>
                <a:spcPct val="70000"/>
              </a:lnSpc>
            </a:pPr>
            <a:endParaRPr lang="ru-RU" sz="1100" i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70000"/>
              </a:lnSpc>
            </a:pPr>
            <a:r>
              <a:rPr lang="ru-RU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Задача: 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Модернизация и развитие промышленных предприятий</a:t>
            </a:r>
            <a:endParaRPr lang="ru-RU" sz="24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3285304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Shape 43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fld id="{86CB4B4D-7CA3-9044-876B-883B54F8677D}" type="slidenum">
              <a:rPr sz="1800" smtClean="0">
                <a:solidFill>
                  <a:prstClr val="black">
                    <a:tint val="75000"/>
                  </a:prstClr>
                </a:solidFill>
              </a:rPr>
              <a:pPr/>
              <a:t>24</a:t>
            </a:fld>
            <a:endParaRPr sz="180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32" name="Shape 43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smtClean="0"/>
              <a:t> </a:t>
            </a:r>
            <a:endParaRPr dirty="0"/>
          </a:p>
        </p:txBody>
      </p:sp>
      <p:sp>
        <p:nvSpPr>
          <p:cNvPr id="434" name="Shape 434"/>
          <p:cNvSpPr/>
          <p:nvPr/>
        </p:nvSpPr>
        <p:spPr>
          <a:xfrm>
            <a:off x="1168146" y="908720"/>
            <a:ext cx="92396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/>
          <a:p>
            <a:pPr hangingPunct="1"/>
            <a:endParaRPr kern="12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pic>
        <p:nvPicPr>
          <p:cNvPr id="15" name="Picture 2" descr="C:\Users\Герасимова\Desktop\unname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8640"/>
            <a:ext cx="1058434" cy="1153402"/>
          </a:xfrm>
          <a:prstGeom prst="rect">
            <a:avLst/>
          </a:prstGeom>
          <a:noFill/>
        </p:spPr>
      </p:pic>
      <p:pic>
        <p:nvPicPr>
          <p:cNvPr id="16" name="Picture 3" descr="C:\Users\Герасимова\Desktop\Pohvistnevo_78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84368" y="260648"/>
            <a:ext cx="1008112" cy="1152127"/>
          </a:xfrm>
          <a:prstGeom prst="rect">
            <a:avLst/>
          </a:prstGeom>
          <a:noFill/>
        </p:spPr>
      </p:pic>
      <p:pic>
        <p:nvPicPr>
          <p:cNvPr id="5122" name="Picture 2" descr="C:\Users\Герасимова\Desktop\на презентацию\медарт 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1820874"/>
            <a:ext cx="5111066" cy="340832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44008" y="3068960"/>
            <a:ext cx="3816424" cy="30010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1619672" y="6165304"/>
            <a:ext cx="5976664" cy="692696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80000"/>
              </a:lnSpc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ИНВЕСТИЦИОННЫЙ  ПРОЕКТ</a:t>
            </a:r>
          </a:p>
          <a:p>
            <a:pPr lvl="0" algn="ctr">
              <a:lnSpc>
                <a:spcPct val="80000"/>
              </a:lnSpc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Платная поликлиника ООО «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МедАрт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475656" y="188640"/>
            <a:ext cx="6192688" cy="1512168"/>
          </a:xfrm>
          <a:prstGeom prst="rect">
            <a:avLst/>
          </a:prstGeom>
          <a:solidFill>
            <a:srgbClr val="3FAFD7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СЦ-10 «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Похвистнево 2030- промышленно развитый город, «Магнит технологий и инвестиций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>
              <a:lnSpc>
                <a:spcPct val="70000"/>
              </a:lnSpc>
            </a:pPr>
            <a:endParaRPr lang="ru-RU" sz="1100" i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70000"/>
              </a:lnSpc>
            </a:pPr>
            <a:r>
              <a:rPr lang="ru-RU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Задача: 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Модернизация и развитие промышленных предприятий</a:t>
            </a:r>
            <a:endParaRPr lang="ru-RU" sz="24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3285304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Shape 43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fld id="{86CB4B4D-7CA3-9044-876B-883B54F8677D}" type="slidenum">
              <a:rPr sz="1800" smtClean="0">
                <a:solidFill>
                  <a:prstClr val="black">
                    <a:tint val="75000"/>
                  </a:prstClr>
                </a:solidFill>
              </a:rPr>
              <a:pPr/>
              <a:t>25</a:t>
            </a:fld>
            <a:endParaRPr sz="180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32" name="Shape 43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smtClean="0"/>
              <a:t> </a:t>
            </a:r>
            <a:endParaRPr dirty="0"/>
          </a:p>
        </p:txBody>
      </p:sp>
      <p:sp>
        <p:nvSpPr>
          <p:cNvPr id="434" name="Shape 434"/>
          <p:cNvSpPr/>
          <p:nvPr/>
        </p:nvSpPr>
        <p:spPr>
          <a:xfrm>
            <a:off x="1168146" y="908720"/>
            <a:ext cx="92396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/>
          <a:p>
            <a:pPr hangingPunct="1"/>
            <a:endParaRPr kern="12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pic>
        <p:nvPicPr>
          <p:cNvPr id="15" name="Picture 2" descr="C:\Users\Герасимова\Desktop\unname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8640"/>
            <a:ext cx="1058434" cy="1153402"/>
          </a:xfrm>
          <a:prstGeom prst="rect">
            <a:avLst/>
          </a:prstGeom>
          <a:noFill/>
        </p:spPr>
      </p:pic>
      <p:pic>
        <p:nvPicPr>
          <p:cNvPr id="16" name="Picture 3" descr="C:\Users\Герасимова\Desktop\Pohvistnevo_78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84368" y="260648"/>
            <a:ext cx="1008112" cy="1152127"/>
          </a:xfrm>
          <a:prstGeom prst="rect">
            <a:avLst/>
          </a:prstGeom>
          <a:noFill/>
        </p:spPr>
      </p:pic>
      <p:pic>
        <p:nvPicPr>
          <p:cNvPr id="6146" name="Picture 2" descr="C:\Users\Герасимова\Desktop\на презентацию\штрудель 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1844824"/>
            <a:ext cx="5250910" cy="4176464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</p:pic>
      <p:pic>
        <p:nvPicPr>
          <p:cNvPr id="6147" name="Picture 3" descr="C:\Users\Герасимова\Desktop\на презентацию\штрудель 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96136" y="1844824"/>
            <a:ext cx="3024336" cy="4176464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</p:pic>
      <p:sp>
        <p:nvSpPr>
          <p:cNvPr id="10" name="Прямоугольник 9"/>
          <p:cNvSpPr/>
          <p:nvPr/>
        </p:nvSpPr>
        <p:spPr>
          <a:xfrm>
            <a:off x="1475656" y="188640"/>
            <a:ext cx="6192688" cy="1512168"/>
          </a:xfrm>
          <a:prstGeom prst="rect">
            <a:avLst/>
          </a:prstGeom>
          <a:solidFill>
            <a:srgbClr val="3FAFD7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СЦ-10 «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Похвистнево 2030- промышленно развитый город, «Магнит технологий и инвестиций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>
              <a:lnSpc>
                <a:spcPct val="70000"/>
              </a:lnSpc>
            </a:pPr>
            <a:endParaRPr lang="ru-RU" sz="1100" i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70000"/>
              </a:lnSpc>
            </a:pPr>
            <a:r>
              <a:rPr lang="ru-RU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Задача: 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Модернизация и развитие промышленных предприятий</a:t>
            </a:r>
            <a:endParaRPr lang="ru-RU" sz="24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835696" y="6165304"/>
            <a:ext cx="5976664" cy="692696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80000"/>
              </a:lnSpc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ИНВЕСТИЦИОННЫЙ  ПРОЕКТ</a:t>
            </a:r>
          </a:p>
          <a:p>
            <a:pPr lvl="0" algn="ctr">
              <a:lnSpc>
                <a:spcPct val="80000"/>
              </a:lnSpc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Запущена пекарня-кулинария «ШТРУДЕЛЬ»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3285304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Shape 43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fld id="{86CB4B4D-7CA3-9044-876B-883B54F8677D}" type="slidenum">
              <a:rPr sz="1800" smtClean="0">
                <a:solidFill>
                  <a:prstClr val="black">
                    <a:tint val="75000"/>
                  </a:prstClr>
                </a:solidFill>
              </a:rPr>
              <a:pPr/>
              <a:t>26</a:t>
            </a:fld>
            <a:endParaRPr sz="18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32" name="Shape 43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smtClean="0"/>
              <a:t> </a:t>
            </a:r>
            <a:endParaRPr dirty="0"/>
          </a:p>
        </p:txBody>
      </p:sp>
      <p:sp>
        <p:nvSpPr>
          <p:cNvPr id="434" name="Shape 434"/>
          <p:cNvSpPr/>
          <p:nvPr/>
        </p:nvSpPr>
        <p:spPr>
          <a:xfrm>
            <a:off x="1168146" y="908720"/>
            <a:ext cx="92396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/>
          <a:p>
            <a:pPr hangingPunct="1"/>
            <a:endParaRPr kern="12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pic>
        <p:nvPicPr>
          <p:cNvPr id="15" name="Picture 2" descr="C:\Users\Герасимова\Desktop\unname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8640"/>
            <a:ext cx="1058434" cy="1153402"/>
          </a:xfrm>
          <a:prstGeom prst="rect">
            <a:avLst/>
          </a:prstGeom>
          <a:noFill/>
        </p:spPr>
      </p:pic>
      <p:pic>
        <p:nvPicPr>
          <p:cNvPr id="16" name="Picture 3" descr="C:\Users\Герасимова\Desktop\Pohvistnevo_78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56376" y="260648"/>
            <a:ext cx="1008112" cy="1152127"/>
          </a:xfrm>
          <a:prstGeom prst="rect">
            <a:avLst/>
          </a:prstGeom>
          <a:noFill/>
        </p:spPr>
      </p:pic>
      <p:pic>
        <p:nvPicPr>
          <p:cNvPr id="4098" name="Picture 2" descr="C:\Users\Герасимова\Desktop\на презентацию\2023-04-05_11-36-40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1916832"/>
            <a:ext cx="5256584" cy="3528392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</p:pic>
      <p:pic>
        <p:nvPicPr>
          <p:cNvPr id="4099" name="Picture 3" descr="C:\Users\Герасимова\Desktop\на презентацию\татнефть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27984" y="3068960"/>
            <a:ext cx="4492798" cy="2952328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</p:pic>
      <p:sp>
        <p:nvSpPr>
          <p:cNvPr id="10" name="Прямоугольник 9"/>
          <p:cNvSpPr/>
          <p:nvPr/>
        </p:nvSpPr>
        <p:spPr>
          <a:xfrm>
            <a:off x="1403648" y="188640"/>
            <a:ext cx="6408712" cy="1512168"/>
          </a:xfrm>
          <a:prstGeom prst="rect">
            <a:avLst/>
          </a:prstGeom>
          <a:solidFill>
            <a:srgbClr val="3FAFD7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СЦ-11 «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Похвистнево 2030 - межмуниципальный транспортно-логистический центр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>
              <a:lnSpc>
                <a:spcPct val="70000"/>
              </a:lnSpc>
            </a:pPr>
            <a:endParaRPr lang="ru-RU" sz="1100" i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70000"/>
              </a:lnSpc>
            </a:pPr>
            <a:r>
              <a:rPr lang="ru-RU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Задача: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Модернизация и развитие промышленных предприятий</a:t>
            </a:r>
            <a:endParaRPr lang="ru-RU" sz="24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619672" y="6165304"/>
            <a:ext cx="6768752" cy="692696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80000"/>
              </a:lnSpc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ИНВЕСТИЦИОННЫЙ  ПРОЕКТ</a:t>
            </a:r>
          </a:p>
          <a:p>
            <a:pPr lvl="0" algn="ctr">
              <a:lnSpc>
                <a:spcPct val="80000"/>
              </a:lnSpc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Автозаправочная станция ООО «</a:t>
            </a:r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ТАТНЕФТЬ-АЗС ЦЕНТР»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3285304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Shape 43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fld id="{86CB4B4D-7CA3-9044-876B-883B54F8677D}" type="slidenum">
              <a:rPr sz="1800" smtClean="0">
                <a:solidFill>
                  <a:prstClr val="black">
                    <a:tint val="75000"/>
                  </a:prstClr>
                </a:solidFill>
              </a:rPr>
              <a:pPr/>
              <a:t>27</a:t>
            </a:fld>
            <a:endParaRPr sz="18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32" name="Shape 43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smtClean="0"/>
              <a:t> </a:t>
            </a:r>
            <a:endParaRPr dirty="0"/>
          </a:p>
        </p:txBody>
      </p:sp>
      <p:sp>
        <p:nvSpPr>
          <p:cNvPr id="434" name="Shape 434"/>
          <p:cNvSpPr/>
          <p:nvPr/>
        </p:nvSpPr>
        <p:spPr>
          <a:xfrm>
            <a:off x="1168146" y="908720"/>
            <a:ext cx="92396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/>
          <a:p>
            <a:pPr hangingPunct="1"/>
            <a:endParaRPr kern="12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pic>
        <p:nvPicPr>
          <p:cNvPr id="15" name="Picture 2" descr="C:\Users\Герасимова\Desktop\unname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8640"/>
            <a:ext cx="1058434" cy="1153402"/>
          </a:xfrm>
          <a:prstGeom prst="rect">
            <a:avLst/>
          </a:prstGeom>
          <a:noFill/>
        </p:spPr>
      </p:pic>
      <p:pic>
        <p:nvPicPr>
          <p:cNvPr id="16" name="Picture 3" descr="C:\Users\Герасимова\Desktop\Pohvistnevo_78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84368" y="260648"/>
            <a:ext cx="1008112" cy="1152127"/>
          </a:xfrm>
          <a:prstGeom prst="rect">
            <a:avLst/>
          </a:prstGeom>
          <a:noFill/>
        </p:spPr>
      </p:pic>
      <p:pic>
        <p:nvPicPr>
          <p:cNvPr id="12" name="Picture 2" descr="C:\Users\Герасимова\Desktop\мой бизнес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99592" y="1772816"/>
            <a:ext cx="7560840" cy="3888432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</p:pic>
      <p:pic>
        <p:nvPicPr>
          <p:cNvPr id="10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14780" y="1556792"/>
            <a:ext cx="2025164" cy="1512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1403648" y="188640"/>
            <a:ext cx="6408712" cy="1368152"/>
          </a:xfrm>
          <a:prstGeom prst="rect">
            <a:avLst/>
          </a:prstGeom>
          <a:solidFill>
            <a:srgbClr val="3FAFD7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СЦ-12 «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Похвистнево 2030 - город предпринимательства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>
              <a:lnSpc>
                <a:spcPct val="70000"/>
              </a:lnSpc>
            </a:pPr>
            <a:endParaRPr lang="ru-RU" sz="1100" i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70000"/>
              </a:lnSpc>
            </a:pPr>
            <a:r>
              <a:rPr lang="ru-RU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Задача: 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Повышение предпринимательской активности и укрепление кадрового потенциала</a:t>
            </a:r>
            <a:endParaRPr lang="ru-RU" sz="24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187624" y="5877272"/>
            <a:ext cx="7344816" cy="980728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80000"/>
              </a:lnSpc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НАЦИОНАЛЬНЫЙ  ПРОЕКТ</a:t>
            </a:r>
          </a:p>
          <a:p>
            <a:pPr lvl="0" algn="ctr">
              <a:lnSpc>
                <a:spcPct val="80000"/>
              </a:lnSpc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«Малое и среднее предпринимательство и поддержка индивидуальной предпринимательской инициативы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 открытие центра оказания услуг «МОЙ БИЗНЕС»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3285304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Shape 43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fld id="{86CB4B4D-7CA3-9044-876B-883B54F8677D}" type="slidenum">
              <a:rPr sz="1800" smtClean="0">
                <a:solidFill>
                  <a:prstClr val="black">
                    <a:tint val="75000"/>
                  </a:prstClr>
                </a:solidFill>
              </a:rPr>
              <a:pPr/>
              <a:t>28</a:t>
            </a:fld>
            <a:endParaRPr sz="18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32" name="Shape 43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smtClean="0"/>
              <a:t> </a:t>
            </a:r>
            <a:endParaRPr dirty="0"/>
          </a:p>
        </p:txBody>
      </p:sp>
      <p:sp>
        <p:nvSpPr>
          <p:cNvPr id="434" name="Shape 434"/>
          <p:cNvSpPr/>
          <p:nvPr/>
        </p:nvSpPr>
        <p:spPr>
          <a:xfrm>
            <a:off x="1168146" y="908720"/>
            <a:ext cx="92396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/>
          <a:p>
            <a:pPr hangingPunct="1"/>
            <a:endParaRPr kern="12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pic>
        <p:nvPicPr>
          <p:cNvPr id="15" name="Picture 2" descr="C:\Users\Герасимова\Desktop\unname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8640"/>
            <a:ext cx="1058434" cy="1153402"/>
          </a:xfrm>
          <a:prstGeom prst="rect">
            <a:avLst/>
          </a:prstGeom>
          <a:noFill/>
        </p:spPr>
      </p:pic>
      <p:pic>
        <p:nvPicPr>
          <p:cNvPr id="16" name="Picture 3" descr="C:\Users\Герасимова\Desktop\Pohvistnevo_78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56376" y="260648"/>
            <a:ext cx="1008112" cy="1152127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1403648" y="260648"/>
            <a:ext cx="6408712" cy="1080120"/>
          </a:xfrm>
          <a:prstGeom prst="rect">
            <a:avLst/>
          </a:prstGeom>
          <a:solidFill>
            <a:srgbClr val="3FAFD7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СЦ-12 «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Похвистнево 2030 - город предпринимательства</a:t>
            </a: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  <a:endParaRPr lang="ru-RU" sz="24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187624" y="6309320"/>
            <a:ext cx="7344816" cy="548680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80000"/>
              </a:lnSpc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Некоммерческое партнерство активно принимает участие в благотворительных акциях и мероприятиях городского округа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99792" y="1556792"/>
            <a:ext cx="3816424" cy="4536504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23285304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738336"/>
          </a:xfrm>
        </p:spPr>
        <p:txBody>
          <a:bodyPr>
            <a:normAutofit/>
          </a:bodyPr>
          <a:lstStyle/>
          <a:p>
            <a:pPr algn="ctr"/>
            <a:r>
              <a:rPr lang="ru-RU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Благодарю за внимание!</a:t>
            </a:r>
            <a:endParaRPr lang="ru-RU" sz="40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Shape 431"/>
          <p:cNvSpPr>
            <a:spLocks noGrp="1"/>
          </p:cNvSpPr>
          <p:nvPr>
            <p:ph type="sldNum" sz="quarter" idx="4294967295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fld id="{86CB4B4D-7CA3-9044-876B-883B54F8677D}" type="slidenum">
              <a:rPr sz="1800" smtClean="0">
                <a:solidFill>
                  <a:prstClr val="black">
                    <a:tint val="75000"/>
                  </a:prstClr>
                </a:solidFill>
              </a:rPr>
              <a:pPr/>
              <a:t>29</a:t>
            </a:fld>
            <a:endParaRPr sz="1800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9587" y="1235075"/>
            <a:ext cx="8124825" cy="490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3658923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Shape 43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fld id="{86CB4B4D-7CA3-9044-876B-883B54F8677D}" type="slidenum">
              <a:rPr sz="1800" smtClean="0">
                <a:solidFill>
                  <a:prstClr val="black">
                    <a:tint val="75000"/>
                  </a:prstClr>
                </a:solidFill>
              </a:rPr>
              <a:pPr/>
              <a:t>3</a:t>
            </a:fld>
            <a:endParaRPr sz="18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32" name="Shape 43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smtClean="0"/>
              <a:t> </a:t>
            </a:r>
            <a:endParaRPr dirty="0"/>
          </a:p>
        </p:txBody>
      </p:sp>
      <p:sp>
        <p:nvSpPr>
          <p:cNvPr id="434" name="Shape 434"/>
          <p:cNvSpPr/>
          <p:nvPr/>
        </p:nvSpPr>
        <p:spPr>
          <a:xfrm>
            <a:off x="1168146" y="908720"/>
            <a:ext cx="92396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/>
          <a:p>
            <a:pPr hangingPunct="1"/>
            <a:endParaRPr kern="12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pic>
        <p:nvPicPr>
          <p:cNvPr id="15" name="Picture 2" descr="C:\Users\Герасимова\Desktop\unname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60648"/>
            <a:ext cx="1115616" cy="1215715"/>
          </a:xfrm>
          <a:prstGeom prst="rect">
            <a:avLst/>
          </a:prstGeom>
          <a:noFill/>
        </p:spPr>
      </p:pic>
      <p:pic>
        <p:nvPicPr>
          <p:cNvPr id="16" name="Picture 3" descr="C:\Users\Герасимова\Desktop\Pohvistnevo_78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00392" y="188640"/>
            <a:ext cx="1043608" cy="1192694"/>
          </a:xfrm>
          <a:prstGeom prst="rect">
            <a:avLst/>
          </a:prstGeom>
          <a:noFill/>
        </p:spPr>
      </p:pic>
      <p:pic>
        <p:nvPicPr>
          <p:cNvPr id="77826" name="Picture 2" descr="\\depo\Folders\Герасимова Елена\Волгина\МОНОГОРОД СТРАТЕГИЯ\+4 мед корпус\photo_2023-02-06_16-51-00.jpg"/>
          <p:cNvPicPr>
            <a:picLocks noChangeAspect="1" noChangeArrowheads="1"/>
          </p:cNvPicPr>
          <p:nvPr/>
        </p:nvPicPr>
        <p:blipFill>
          <a:blip r:embed="rId5" cstate="print">
            <a:lum contrast="30000"/>
          </a:blip>
          <a:srcRect t="14035" b="7018"/>
          <a:stretch>
            <a:fillRect/>
          </a:stretch>
        </p:blipFill>
        <p:spPr bwMode="auto">
          <a:xfrm flipH="1">
            <a:off x="323528" y="1700808"/>
            <a:ext cx="4104456" cy="4534268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</p:pic>
      <p:pic>
        <p:nvPicPr>
          <p:cNvPr id="10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556792"/>
            <a:ext cx="1567409" cy="1170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827" name="Picture 3" descr="\\depo\Folders\Герасимова Елена\Волгина\МОНОГОРОД СТРАТЕГИЯ\+4 мед корпус\photo_2023-02-27_17-16-39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72000" y="1700808"/>
            <a:ext cx="4320480" cy="4524931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</p:pic>
      <p:sp>
        <p:nvSpPr>
          <p:cNvPr id="14" name="Прямоугольник 13"/>
          <p:cNvSpPr/>
          <p:nvPr/>
        </p:nvSpPr>
        <p:spPr>
          <a:xfrm>
            <a:off x="1331640" y="188640"/>
            <a:ext cx="6552728" cy="1224136"/>
          </a:xfrm>
          <a:prstGeom prst="rect">
            <a:avLst/>
          </a:prstGeom>
          <a:solidFill>
            <a:srgbClr val="3FAFD7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70000"/>
              </a:lnSpc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СЦ-1 «Похвистнево 2030 – высокотехнологичный медицинский центр»</a:t>
            </a:r>
          </a:p>
          <a:p>
            <a:pPr algn="ctr">
              <a:lnSpc>
                <a:spcPct val="70000"/>
              </a:lnSpc>
            </a:pPr>
            <a:endParaRPr lang="ru-RU" sz="11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70000"/>
              </a:lnSpc>
            </a:pPr>
            <a:r>
              <a:rPr lang="ru-RU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Задача: 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Совершенствование и развитие материально-технической базы учреждений здравоохранения</a:t>
            </a:r>
            <a:endParaRPr lang="ru-RU" sz="24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115616" y="6309320"/>
            <a:ext cx="7200800" cy="54868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70000"/>
              </a:lnSpc>
            </a:pP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НАЦИОНАЛЬНЫЙ ПРОЕКТ «ЗДРАВООХРАНЕНИЕ»</a:t>
            </a:r>
          </a:p>
          <a:p>
            <a:pPr algn="ctr">
              <a:lnSpc>
                <a:spcPct val="80000"/>
              </a:lnSpc>
            </a:pPr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Завершено строительство медицинского диагностического центра</a:t>
            </a:r>
            <a:endParaRPr lang="ru-RU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3285304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Shape 43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fld id="{86CB4B4D-7CA3-9044-876B-883B54F8677D}" type="slidenum">
              <a:rPr sz="1800" smtClean="0">
                <a:solidFill>
                  <a:prstClr val="black">
                    <a:tint val="75000"/>
                  </a:prstClr>
                </a:solidFill>
              </a:rPr>
              <a:pPr/>
              <a:t>4</a:t>
            </a:fld>
            <a:endParaRPr sz="18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32" name="Shape 43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smtClean="0"/>
              <a:t> </a:t>
            </a:r>
            <a:endParaRPr dirty="0"/>
          </a:p>
        </p:txBody>
      </p:sp>
      <p:sp>
        <p:nvSpPr>
          <p:cNvPr id="434" name="Shape 434"/>
          <p:cNvSpPr/>
          <p:nvPr/>
        </p:nvSpPr>
        <p:spPr>
          <a:xfrm>
            <a:off x="1168146" y="908720"/>
            <a:ext cx="92396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/>
          <a:p>
            <a:pPr hangingPunct="1"/>
            <a:endParaRPr kern="12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pic>
        <p:nvPicPr>
          <p:cNvPr id="15" name="Picture 2" descr="C:\Users\Герасимова\Desktop\unname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88639"/>
            <a:ext cx="1115616" cy="1215715"/>
          </a:xfrm>
          <a:prstGeom prst="rect">
            <a:avLst/>
          </a:prstGeom>
          <a:noFill/>
        </p:spPr>
      </p:pic>
      <p:pic>
        <p:nvPicPr>
          <p:cNvPr id="16" name="Picture 3" descr="C:\Users\Герасимова\Desktop\Pohvistnevo_78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00392" y="188639"/>
            <a:ext cx="1043608" cy="1192694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1259632" y="188640"/>
            <a:ext cx="6696744" cy="1296144"/>
          </a:xfrm>
          <a:prstGeom prst="rect">
            <a:avLst/>
          </a:prstGeom>
          <a:solidFill>
            <a:srgbClr val="3FAFD7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70000"/>
              </a:lnSpc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СЦ-2 «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Похвистнево 2030 – город открытого инновационного образования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>
              <a:lnSpc>
                <a:spcPct val="70000"/>
              </a:lnSpc>
            </a:pPr>
            <a:endParaRPr lang="ru-RU" sz="1100" i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70000"/>
              </a:lnSpc>
            </a:pPr>
            <a:r>
              <a:rPr lang="ru-RU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Задача: 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Совершенствование дошкольного образования и воспитания</a:t>
            </a:r>
            <a:endParaRPr lang="ru-RU" sz="24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115616" y="6309320"/>
            <a:ext cx="7200800" cy="54868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80000"/>
              </a:lnSpc>
            </a:pP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НАЦИОНАЛЬНЫЙ ПРОЕКТ «ДЕМОГРАФИЯ»</a:t>
            </a:r>
          </a:p>
          <a:p>
            <a:pPr algn="ctr">
              <a:lnSpc>
                <a:spcPct val="80000"/>
              </a:lnSpc>
            </a:pPr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Завершено строительство медицинского диагностического центра</a:t>
            </a:r>
            <a:endParaRPr lang="ru-RU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3" descr="C:\Users\Герасимова\Desktop\СРК\2022\отправить\Детский сад на Губкина\2.4. Детский сад по ул. Губкина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6016" y="2996952"/>
            <a:ext cx="4104456" cy="3144011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</p:pic>
      <p:pic>
        <p:nvPicPr>
          <p:cNvPr id="12" name="Picture 2" descr="C:\Users\Герасимова\Desktop\ФОТО ПО НП!!!\КГС 2022\детский сад по ул. Губкина.jpg"/>
          <p:cNvPicPr>
            <a:picLocks noChangeAspect="1" noChangeArrowheads="1"/>
          </p:cNvPicPr>
          <p:nvPr/>
        </p:nvPicPr>
        <p:blipFill>
          <a:blip r:embed="rId6" cstate="print"/>
          <a:srcRect r="16071" b="14286"/>
          <a:stretch>
            <a:fillRect/>
          </a:stretch>
        </p:blipFill>
        <p:spPr bwMode="auto">
          <a:xfrm>
            <a:off x="323527" y="1628800"/>
            <a:ext cx="4768893" cy="3384376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</p:pic>
      <p:pic>
        <p:nvPicPr>
          <p:cNvPr id="10" name="Рисунок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07904" y="1484784"/>
            <a:ext cx="1567409" cy="1170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23285304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Shape 43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fld id="{86CB4B4D-7CA3-9044-876B-883B54F8677D}" type="slidenum">
              <a:rPr sz="1800" smtClean="0">
                <a:solidFill>
                  <a:prstClr val="black">
                    <a:tint val="75000"/>
                  </a:prstClr>
                </a:solidFill>
              </a:rPr>
              <a:pPr/>
              <a:t>5</a:t>
            </a:fld>
            <a:endParaRPr sz="18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32" name="Shape 43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smtClean="0"/>
              <a:t> </a:t>
            </a:r>
            <a:endParaRPr dirty="0"/>
          </a:p>
        </p:txBody>
      </p:sp>
      <p:sp>
        <p:nvSpPr>
          <p:cNvPr id="434" name="Shape 434"/>
          <p:cNvSpPr/>
          <p:nvPr/>
        </p:nvSpPr>
        <p:spPr>
          <a:xfrm>
            <a:off x="1168146" y="908720"/>
            <a:ext cx="92396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/>
          <a:p>
            <a:pPr hangingPunct="1"/>
            <a:endParaRPr kern="12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pic>
        <p:nvPicPr>
          <p:cNvPr id="15" name="Picture 2" descr="C:\Users\Герасимова\Desktop\unname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8640"/>
            <a:ext cx="925107" cy="1008112"/>
          </a:xfrm>
          <a:prstGeom prst="rect">
            <a:avLst/>
          </a:prstGeom>
          <a:noFill/>
        </p:spPr>
      </p:pic>
      <p:pic>
        <p:nvPicPr>
          <p:cNvPr id="16" name="Picture 3" descr="C:\Users\Герасимова\Desktop\Pohvistnevo_78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44408" y="188640"/>
            <a:ext cx="899592" cy="1028104"/>
          </a:xfrm>
          <a:prstGeom prst="rect">
            <a:avLst/>
          </a:prstGeom>
          <a:noFill/>
        </p:spPr>
      </p:pic>
      <p:pic>
        <p:nvPicPr>
          <p:cNvPr id="13" name="Picture 3" descr="C:\Users\Герасимова\Desktop\НП\НП ОБРАЗОВАНИЕ\ТОЧКА РОСТА\3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6016" y="1556792"/>
            <a:ext cx="3384376" cy="2232248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</p:pic>
      <p:pic>
        <p:nvPicPr>
          <p:cNvPr id="12" name="Picture 2" descr="C:\Users\Герасимова\Desktop\НП\НП ОБРАЗОВАНИЕ\ТОЧКА РОСТА\2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43608" y="1556792"/>
            <a:ext cx="3384376" cy="2231521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</p:pic>
      <p:pic>
        <p:nvPicPr>
          <p:cNvPr id="10" name="Рисунок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91880" y="1484784"/>
            <a:ext cx="1060800" cy="79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5" descr="C:\Users\Герасимова\Desktop\28.01.2020\7 школа\IMG_20200127_110952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043608" y="3861048"/>
            <a:ext cx="3384376" cy="232460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</p:pic>
      <p:pic>
        <p:nvPicPr>
          <p:cNvPr id="17" name="Picture 4" descr="C:\Users\Герасимова\Desktop\28.01.2020\7 школа\IMG_20191214_092346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716016" y="3861048"/>
            <a:ext cx="3384376" cy="2376264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</p:pic>
      <p:pic>
        <p:nvPicPr>
          <p:cNvPr id="18" name="Рисунок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3789040"/>
            <a:ext cx="1060800" cy="79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Прямоугольник 19"/>
          <p:cNvSpPr/>
          <p:nvPr/>
        </p:nvSpPr>
        <p:spPr>
          <a:xfrm>
            <a:off x="1187624" y="188640"/>
            <a:ext cx="6984776" cy="1296144"/>
          </a:xfrm>
          <a:prstGeom prst="rect">
            <a:avLst/>
          </a:prstGeom>
          <a:solidFill>
            <a:srgbClr val="3FAFD7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70000"/>
              </a:lnSpc>
            </a:pP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СЦ-2 «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Похвистнево 2030 – город открытого инновационного образования</a:t>
            </a: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>
              <a:lnSpc>
                <a:spcPct val="70000"/>
              </a:lnSpc>
            </a:pPr>
            <a:endParaRPr lang="ru-RU" sz="1100" i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70000"/>
              </a:lnSpc>
            </a:pPr>
            <a:r>
              <a:rPr lang="ru-RU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Задача: 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Создание современной цифровой образовательной среды</a:t>
            </a:r>
            <a:endParaRPr lang="ru-RU" sz="24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971600" y="6309320"/>
            <a:ext cx="7200800" cy="548680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80000"/>
              </a:lnSpc>
            </a:pP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НАЦИОНАЛЬНЫЙ ПРОЕКТ «ОБРАЗОВАНИЕ»</a:t>
            </a:r>
          </a:p>
          <a:p>
            <a:pPr algn="ctr">
              <a:lnSpc>
                <a:spcPct val="80000"/>
              </a:lnSpc>
            </a:pPr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Открытие кабинетов </a:t>
            </a:r>
            <a:r>
              <a:rPr lang="ru-RU" sz="1600" cap="all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«ТОЧКА РОСТА», МИНИ КВАНТОРИУМОВ</a:t>
            </a:r>
            <a:endParaRPr lang="ru-RU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3285304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Герасимова\Desktop\unname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1043608" cy="1137246"/>
          </a:xfrm>
          <a:prstGeom prst="rect">
            <a:avLst/>
          </a:prstGeom>
          <a:noFill/>
        </p:spPr>
      </p:pic>
      <p:pic>
        <p:nvPicPr>
          <p:cNvPr id="7" name="Picture 3" descr="C:\Users\Герасимова\Desktop\Pohvistnevo_78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00392" y="188640"/>
            <a:ext cx="899592" cy="1028104"/>
          </a:xfrm>
          <a:prstGeom prst="rect">
            <a:avLst/>
          </a:prstGeom>
          <a:noFill/>
        </p:spPr>
      </p:pic>
      <p:pic>
        <p:nvPicPr>
          <p:cNvPr id="10" name="Picture 2" descr="C:\Users\Герасимова\Desktop\Лучшая муниципальная практика 2020\Screenshot_20200716-13364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584" y="1844824"/>
            <a:ext cx="3600400" cy="2075369"/>
          </a:xfrm>
          <a:prstGeom prst="rect">
            <a:avLst/>
          </a:prstGeom>
          <a:noFill/>
          <a:ln w="28575">
            <a:solidFill>
              <a:srgbClr val="001D32"/>
            </a:solidFill>
          </a:ln>
        </p:spPr>
      </p:pic>
      <p:pic>
        <p:nvPicPr>
          <p:cNvPr id="14" name="Picture 2" descr="C:\Users\Герасимова\Desktop\ГУ ГКХ\бассейн\IMG_20191122_11244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4005064"/>
            <a:ext cx="3744416" cy="2160240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</p:pic>
      <p:pic>
        <p:nvPicPr>
          <p:cNvPr id="1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47864" y="1772816"/>
            <a:ext cx="1060800" cy="79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Shape 431"/>
          <p:cNvSpPr>
            <a:spLocks noGrp="1"/>
          </p:cNvSpPr>
          <p:nvPr>
            <p:ph type="sldNum" sz="quarter" idx="4294967295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fld id="{86CB4B4D-7CA3-9044-876B-883B54F8677D}" type="slidenum">
              <a:rPr smtClean="0">
                <a:solidFill>
                  <a:prstClr val="black">
                    <a:tint val="75000"/>
                  </a:prstClr>
                </a:solidFill>
              </a:rPr>
              <a:pPr/>
              <a:t>6</a:t>
            </a:fld>
            <a:endParaRPr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7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52320" y="4149080"/>
            <a:ext cx="1060800" cy="79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2" descr="C:\Users\Арсланова\Desktop\СТЕНД 2022\декабрь\достижения\благоустройство бщ прострнства\photo_2022-06-28_11-25-29 (5)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72000" y="1844824"/>
            <a:ext cx="3744416" cy="2088232"/>
          </a:xfrm>
          <a:prstGeom prst="rect">
            <a:avLst/>
          </a:prstGeom>
          <a:solidFill>
            <a:srgbClr val="080808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</p:pic>
      <p:pic>
        <p:nvPicPr>
          <p:cNvPr id="19" name="Picture 4" descr="C:\Users\Арсланова\Desktop\IMG_20220903_123415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55576" y="4005064"/>
            <a:ext cx="3672408" cy="2160240"/>
          </a:xfrm>
          <a:prstGeom prst="rect">
            <a:avLst/>
          </a:prstGeom>
          <a:noFill/>
          <a:ln w="28575">
            <a:solidFill>
              <a:srgbClr val="001D32"/>
            </a:solidFill>
          </a:ln>
        </p:spPr>
      </p:pic>
      <p:sp>
        <p:nvSpPr>
          <p:cNvPr id="12" name="Прямоугольник 11"/>
          <p:cNvSpPr/>
          <p:nvPr/>
        </p:nvSpPr>
        <p:spPr>
          <a:xfrm>
            <a:off x="1403648" y="188640"/>
            <a:ext cx="6552728" cy="1556792"/>
          </a:xfrm>
          <a:prstGeom prst="rect">
            <a:avLst/>
          </a:prstGeom>
          <a:solidFill>
            <a:srgbClr val="3FAFD7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70000"/>
              </a:lnSpc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СЦ-3 «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Похвистнево 2030 - город физической культуры и спорта, современных передовых стандартов качества жизни и активного долголетия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>
              <a:lnSpc>
                <a:spcPct val="70000"/>
              </a:lnSpc>
            </a:pPr>
            <a:r>
              <a:rPr lang="ru-RU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Задача: 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Совершенствование и развитие спортивной инфраструктуры</a:t>
            </a:r>
            <a:endParaRPr lang="ru-RU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043608" y="6237312"/>
            <a:ext cx="7200800" cy="620688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80000"/>
              </a:lnSpc>
            </a:pP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«Развитие инфраструктуры сферы физической культуры и спорта в Самарской области»</a:t>
            </a:r>
            <a:endParaRPr lang="ru-RU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Герасимова\Desktop\unname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1058434" cy="1153402"/>
          </a:xfrm>
          <a:prstGeom prst="rect">
            <a:avLst/>
          </a:prstGeom>
          <a:noFill/>
        </p:spPr>
      </p:pic>
      <p:pic>
        <p:nvPicPr>
          <p:cNvPr id="7" name="Picture 3" descr="C:\Users\Герасимова\Desktop\Pohvistnevo_78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28384" y="188640"/>
            <a:ext cx="945106" cy="1080120"/>
          </a:xfrm>
          <a:prstGeom prst="rect">
            <a:avLst/>
          </a:prstGeom>
          <a:noFill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1640" y="1844824"/>
            <a:ext cx="6373596" cy="4284279"/>
          </a:xfrm>
          <a:prstGeom prst="rect">
            <a:avLst/>
          </a:prstGeom>
          <a:noFill/>
          <a:ln w="28575">
            <a:solidFill>
              <a:srgbClr val="001D32"/>
            </a:solidFill>
            <a:miter lim="800000"/>
            <a:headEnd/>
            <a:tailEnd/>
          </a:ln>
        </p:spPr>
      </p:pic>
      <p:sp>
        <p:nvSpPr>
          <p:cNvPr id="10" name="Shape 431"/>
          <p:cNvSpPr>
            <a:spLocks noGrp="1"/>
          </p:cNvSpPr>
          <p:nvPr>
            <p:ph type="sldNum" sz="quarter" idx="4294967295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fld id="{86CB4B4D-7CA3-9044-876B-883B54F8677D}" type="slidenum">
              <a:rPr smtClean="0">
                <a:solidFill>
                  <a:prstClr val="black">
                    <a:tint val="75000"/>
                  </a:prstClr>
                </a:solidFill>
              </a:rPr>
              <a:pPr/>
              <a:t>7</a:t>
            </a:fld>
            <a:endParaRPr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043608" y="6237312"/>
            <a:ext cx="7200800" cy="620688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80000"/>
              </a:lnSpc>
            </a:pP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рамках НП «Культура»  капитально отремонтирован корпус № 1 МБУК «Дом ремесел» </a:t>
            </a:r>
            <a:endParaRPr lang="ru-RU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331640" y="188640"/>
            <a:ext cx="6552728" cy="1440160"/>
          </a:xfrm>
          <a:prstGeom prst="rect">
            <a:avLst/>
          </a:prstGeom>
          <a:solidFill>
            <a:srgbClr val="3FAFD7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70000"/>
              </a:lnSpc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СЦ-4 «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Похвистнево 2030 - город высокого уровня духовного культурного развития каждого горожанина</a:t>
            </a: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>
              <a:lnSpc>
                <a:spcPct val="70000"/>
              </a:lnSpc>
            </a:pPr>
            <a:endParaRPr lang="ru-RU" sz="1100" i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70000"/>
              </a:lnSpc>
            </a:pPr>
            <a:r>
              <a:rPr lang="ru-RU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Задача: 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Совершенствование материально-технической базы учреждений культуры</a:t>
            </a:r>
            <a:endParaRPr lang="ru-RU" sz="24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Герасимова\Desktop\unname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1058434" cy="1153402"/>
          </a:xfrm>
          <a:prstGeom prst="rect">
            <a:avLst/>
          </a:prstGeom>
          <a:noFill/>
        </p:spPr>
      </p:pic>
      <p:pic>
        <p:nvPicPr>
          <p:cNvPr id="7" name="Picture 3" descr="C:\Users\Герасимова\Desktop\Pohvistnevo_78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28384" y="260648"/>
            <a:ext cx="945106" cy="1080120"/>
          </a:xfrm>
          <a:prstGeom prst="rect">
            <a:avLst/>
          </a:prstGeom>
          <a:noFill/>
        </p:spPr>
      </p:pic>
      <p:pic>
        <p:nvPicPr>
          <p:cNvPr id="9" name="Picture 2" descr="C:\Users\Арсланова\Desktop\СТЕНД 2021\ДОСТИЖЕНИЯ\НП\НП КУЛЬТУРА\IMG_20201030_101308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19672" y="1718810"/>
            <a:ext cx="2859369" cy="2144527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 w="28575">
            <a:solidFill>
              <a:srgbClr val="001D32"/>
            </a:solidFill>
          </a:ln>
        </p:spPr>
      </p:pic>
      <p:pic>
        <p:nvPicPr>
          <p:cNvPr id="10" name="Picture 3" descr="C:\Users\Арсланова\Desktop\СТЕНД 2021\ДОСТИЖЕНИЯ\НП\НП КУЛЬТУРА\IMG_20201030_10581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024" y="1700808"/>
            <a:ext cx="2880317" cy="2160239"/>
          </a:xfrm>
          <a:prstGeom prst="rect">
            <a:avLst/>
          </a:prstGeom>
          <a:noFill/>
          <a:ln w="28575">
            <a:solidFill>
              <a:schemeClr val="tx1">
                <a:lumMod val="95000"/>
                <a:lumOff val="5000"/>
              </a:schemeClr>
            </a:solidFill>
          </a:ln>
        </p:spPr>
      </p:pic>
      <p:pic>
        <p:nvPicPr>
          <p:cNvPr id="11" name="Picture 4" descr="C:\Users\Арсланова\Desktop\СТЕНД 2021\ДОСТИЖЕНИЯ\НП\НП КУЛЬТУРА\IMG_20201030_16222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1560" y="4005064"/>
            <a:ext cx="2684870" cy="2088232"/>
          </a:xfrm>
          <a:prstGeom prst="rect">
            <a:avLst/>
          </a:prstGeom>
          <a:noFill/>
          <a:ln w="28575">
            <a:solidFill>
              <a:srgbClr val="001D32"/>
            </a:solidFill>
          </a:ln>
        </p:spPr>
      </p:pic>
      <p:pic>
        <p:nvPicPr>
          <p:cNvPr id="12" name="Picture 6" descr="C:\Users\Арсланова\Desktop\СТЕНД 2021\ДОСТИЖЕНИЯ\НП\НП КУЛЬТУРА\IMG_20201030_111302 - копия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19872" y="4005064"/>
            <a:ext cx="2592288" cy="2093564"/>
          </a:xfrm>
          <a:prstGeom prst="rect">
            <a:avLst/>
          </a:prstGeom>
          <a:noFill/>
          <a:ln w="28575">
            <a:solidFill>
              <a:srgbClr val="001D32"/>
            </a:solidFill>
          </a:ln>
        </p:spPr>
      </p:pic>
      <p:pic>
        <p:nvPicPr>
          <p:cNvPr id="13" name="Picture 5" descr="C:\Users\Арсланова\Desktop\СТЕНД 2021\ДОСТИЖЕНИЯ\НП\НП КУЛЬТУРА\IMG_20201030_162355 - копия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156176" y="4005063"/>
            <a:ext cx="2592288" cy="2093563"/>
          </a:xfrm>
          <a:prstGeom prst="rect">
            <a:avLst/>
          </a:prstGeom>
          <a:noFill/>
          <a:ln w="28575">
            <a:solidFill>
              <a:srgbClr val="001D32"/>
            </a:solidFill>
          </a:ln>
        </p:spPr>
      </p:pic>
      <p:sp>
        <p:nvSpPr>
          <p:cNvPr id="14" name="Shape 431"/>
          <p:cNvSpPr>
            <a:spLocks noGrp="1"/>
          </p:cNvSpPr>
          <p:nvPr>
            <p:ph type="sldNum" sz="quarter" idx="4294967295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fld id="{86CB4B4D-7CA3-9044-876B-883B54F8677D}" type="slidenum">
              <a:rPr smtClean="0">
                <a:solidFill>
                  <a:prstClr val="black">
                    <a:tint val="75000"/>
                  </a:prstClr>
                </a:solidFill>
              </a:rPr>
              <a:pPr/>
              <a:t>8</a:t>
            </a:fld>
            <a:endParaRPr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331640" y="188640"/>
            <a:ext cx="6552728" cy="1440160"/>
          </a:xfrm>
          <a:prstGeom prst="rect">
            <a:avLst/>
          </a:prstGeom>
          <a:solidFill>
            <a:srgbClr val="3FAFD7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70000"/>
              </a:lnSpc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СЦ-4 «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Похвистнево 2030 - город высокого уровня духовного культурного развития каждого горожанина</a:t>
            </a: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>
              <a:lnSpc>
                <a:spcPct val="70000"/>
              </a:lnSpc>
            </a:pPr>
            <a:endParaRPr lang="ru-RU" sz="1100" i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70000"/>
              </a:lnSpc>
            </a:pPr>
            <a:r>
              <a:rPr lang="ru-RU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Задача: 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Совершенствование материально-технической базы учреждений культуры</a:t>
            </a:r>
            <a:endParaRPr lang="ru-RU" sz="24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115616" y="6237312"/>
            <a:ext cx="7200800" cy="620688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80000"/>
              </a:lnSpc>
            </a:pP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рамках НП «Культура» оснащение музыкальным оборудованием и музыкальной литературой ДШИ </a:t>
            </a:r>
            <a:endParaRPr lang="ru-RU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Герасимова\Desktop\unname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1058434" cy="1153402"/>
          </a:xfrm>
          <a:prstGeom prst="rect">
            <a:avLst/>
          </a:prstGeom>
          <a:noFill/>
        </p:spPr>
      </p:pic>
      <p:pic>
        <p:nvPicPr>
          <p:cNvPr id="7" name="Picture 3" descr="C:\Users\Герасимова\Desktop\Pohvistnevo_78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28384" y="188640"/>
            <a:ext cx="945106" cy="1080120"/>
          </a:xfrm>
          <a:prstGeom prst="rect">
            <a:avLst/>
          </a:prstGeom>
          <a:noFill/>
        </p:spPr>
      </p:pic>
      <p:pic>
        <p:nvPicPr>
          <p:cNvPr id="8" name="Picture 2" descr="\\depo\foto$\2022\ключи детям- сиротам\IMG_20220616_160152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51852" y="2060847"/>
            <a:ext cx="5376599" cy="4032449"/>
          </a:xfrm>
          <a:prstGeom prst="rect">
            <a:avLst/>
          </a:prstGeom>
          <a:noFill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2060848"/>
            <a:ext cx="3615479" cy="34262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Shape 431"/>
          <p:cNvSpPr>
            <a:spLocks noGrp="1"/>
          </p:cNvSpPr>
          <p:nvPr>
            <p:ph type="sldNum" sz="quarter" idx="4294967295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fld id="{86CB4B4D-7CA3-9044-876B-883B54F8677D}" type="slidenum">
              <a:rPr smtClean="0">
                <a:solidFill>
                  <a:prstClr val="black">
                    <a:tint val="75000"/>
                  </a:prstClr>
                </a:solidFill>
              </a:rPr>
              <a:pPr/>
              <a:t>9</a:t>
            </a:fld>
            <a:endParaRPr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331640" y="188640"/>
            <a:ext cx="6552728" cy="1728192"/>
          </a:xfrm>
          <a:prstGeom prst="rect">
            <a:avLst/>
          </a:prstGeom>
          <a:solidFill>
            <a:srgbClr val="3FAFD7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70000"/>
              </a:lnSpc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СЦ-5 «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Похвистнево 2030 - город материальной благополучия и эффективной системы социальной поддержки населения</a:t>
            </a: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>
              <a:lnSpc>
                <a:spcPct val="70000"/>
              </a:lnSpc>
            </a:pPr>
            <a:endParaRPr lang="ru-RU" sz="1100" i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70000"/>
              </a:lnSpc>
            </a:pPr>
            <a:r>
              <a:rPr lang="ru-RU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Задача: 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Обеспечение высокого качества, равного и справедливого доступа предоставления социальных услуг в соответствии с меняющимися запросами населения</a:t>
            </a:r>
            <a:endParaRPr lang="ru-RU" sz="24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115616" y="6237312"/>
            <a:ext cx="7200800" cy="620688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80000"/>
              </a:lnSpc>
            </a:pP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Улучшение жилищных условий  детей -  сирот и детей, оставшихся без попечения родителей </a:t>
            </a:r>
            <a:endParaRPr lang="ru-RU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чальная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Начальная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1689</TotalTime>
  <Words>898</Words>
  <Application>Microsoft Office PowerPoint</Application>
  <PresentationFormat>Экран (4:3)</PresentationFormat>
  <Paragraphs>146</Paragraphs>
  <Slides>29</Slides>
  <Notes>13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Начальная</vt:lpstr>
      <vt:lpstr>ОТЧЕТ ГЛАВЫ ГОРОДСКОГО ОКРУГА ПОХВИСТНЕВО ОБ ИТОГАХ РЕАЛИЗАЦИИ СТРАТЕГИИ СОЦИАЛЬНО-ЭКОНОМИЧЕСКОГО РАЗВИТИЯ НА ТЕРРИТОРИИ  Г.О.ПОХВИСТНЕВО САМАРСКОЙ ОБЛАСТИ</vt:lpstr>
      <vt:lpstr>Слайд 2</vt:lpstr>
      <vt:lpstr> </vt:lpstr>
      <vt:lpstr> </vt:lpstr>
      <vt:lpstr> </vt:lpstr>
      <vt:lpstr>Слайд 6</vt:lpstr>
      <vt:lpstr>Слайд 7</vt:lpstr>
      <vt:lpstr>Слайд 8</vt:lpstr>
      <vt:lpstr>Слайд 9</vt:lpstr>
      <vt:lpstr>Слайд 10</vt:lpstr>
      <vt:lpstr> </vt:lpstr>
      <vt:lpstr>Слайд 12</vt:lpstr>
      <vt:lpstr>Слайд 13</vt:lpstr>
      <vt:lpstr> 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 </vt:lpstr>
      <vt:lpstr> </vt:lpstr>
      <vt:lpstr> </vt:lpstr>
      <vt:lpstr> </vt:lpstr>
      <vt:lpstr> </vt:lpstr>
      <vt:lpstr> </vt:lpstr>
      <vt:lpstr>Благодарю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ОТЧЕТ ГЛАВЫ ГОРОДСКОГО ОКРУГА ПОХВИСТНЕВО О ПРОДЕЛАННОЙ РАБОТЕ</dc:title>
  <dc:creator>Волгина</dc:creator>
  <cp:lastModifiedBy>Астафьев</cp:lastModifiedBy>
  <cp:revision>321</cp:revision>
  <dcterms:created xsi:type="dcterms:W3CDTF">2021-03-04T09:02:26Z</dcterms:created>
  <dcterms:modified xsi:type="dcterms:W3CDTF">2023-08-10T09:49:24Z</dcterms:modified>
</cp:coreProperties>
</file>