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99" r:id="rId2"/>
    <p:sldId id="300" r:id="rId3"/>
    <p:sldId id="301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260" r:id="rId14"/>
    <p:sldId id="268" r:id="rId15"/>
    <p:sldId id="288" r:id="rId16"/>
    <p:sldId id="307" r:id="rId17"/>
    <p:sldId id="285" r:id="rId18"/>
    <p:sldId id="270" r:id="rId19"/>
    <p:sldId id="277" r:id="rId20"/>
    <p:sldId id="261" r:id="rId21"/>
    <p:sldId id="266" r:id="rId22"/>
    <p:sldId id="262" r:id="rId23"/>
    <p:sldId id="263" r:id="rId24"/>
    <p:sldId id="264" r:id="rId25"/>
    <p:sldId id="287" r:id="rId26"/>
    <p:sldId id="271" r:id="rId27"/>
    <p:sldId id="272" r:id="rId28"/>
    <p:sldId id="273" r:id="rId29"/>
    <p:sldId id="279" r:id="rId30"/>
    <p:sldId id="280" r:id="rId31"/>
    <p:sldId id="282" r:id="rId32"/>
    <p:sldId id="308" r:id="rId33"/>
    <p:sldId id="286" r:id="rId34"/>
    <p:sldId id="281" r:id="rId35"/>
    <p:sldId id="293" r:id="rId36"/>
    <p:sldId id="294" r:id="rId37"/>
    <p:sldId id="274" r:id="rId38"/>
    <p:sldId id="289" r:id="rId39"/>
    <p:sldId id="275" r:id="rId40"/>
    <p:sldId id="292" r:id="rId41"/>
    <p:sldId id="290" r:id="rId42"/>
    <p:sldId id="291" r:id="rId43"/>
    <p:sldId id="258" r:id="rId44"/>
    <p:sldId id="25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74727" autoAdjust="0"/>
  </p:normalViewPr>
  <p:slideViewPr>
    <p:cSldViewPr>
      <p:cViewPr varScale="1">
        <p:scale>
          <a:sx n="75" d="100"/>
          <a:sy n="75" d="100"/>
        </p:scale>
        <p:origin x="-37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\\Kurapova\&#1054;&#1073;&#1097;&#1072;&#1103;\81-&#1088;\&#1080;&#1089;&#1093;&#1086;&#1076;&#1085;&#1099;&#1077;%20&#1084;&#1072;&#1090;&#1077;&#1088;&#1080;&#1072;&#1083;&#1099;\&#1051;&#1080;&#1089;&#1090;%20Microsoft%20Office%20Excel.xlsx" TargetMode="External"/><Relationship Id="rId1" Type="http://schemas.openxmlformats.org/officeDocument/2006/relationships/image" Target="../media/image5.jpeg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&#1043;&#1088;&#1080;&#1096;&#1080;&#1085;&#1072;\&#1056;&#1072;&#1073;&#1086;&#1095;&#1080;&#1081;%20&#1089;&#1090;&#1086;&#1083;\&#1052;&#1086;&#1080;%20&#1076;&#1086;&#1082;&#1091;&#1084;&#1077;&#1085;&#1090;&#1099;%20&#1048;&#1088;&#1080;&#1085;&#1072;\&#1089;&#1083;&#1072;&#1081;&#1076;&#1099;\&#1089;&#1083;&#1072;&#1081;&#1076;&#1099;%20&#1080;&#1089;&#1087;&#1086;&#1083;&#1085;&#1077;&#1085;&#1080;&#1077;%202011%20&#1075;&#1086;&#1076;\2011%20&#1075;&#1086;&#1076;\&#1080;&#1089;&#1087;&#1086;&#1083;&#1085;&#1077;&#1085;&#1080;&#1077;%20&#1073;&#1102;&#1076;&#1078;&#1077;&#1090;&#1072;%20&#1079;&#1072;%202011%20&#1075;&#1086;&#1076;.xls" TargetMode="External"/><Relationship Id="rId1" Type="http://schemas.openxmlformats.org/officeDocument/2006/relationships/themeOverride" Target="../theme/themeOverride2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&#1043;&#1088;&#1080;&#1096;&#1080;&#1085;&#1072;\&#1056;&#1072;&#1073;&#1086;&#1095;&#1080;&#1081;%20&#1089;&#1090;&#1086;&#1083;\&#1052;&#1086;&#1080;%20&#1076;&#1086;&#1082;&#1091;&#1084;&#1077;&#1085;&#1090;&#1099;%20&#1048;&#1088;&#1080;&#1085;&#1072;\&#1089;&#1083;&#1072;&#1081;&#1076;&#1099;\&#1089;&#1083;&#1072;&#1081;&#1076;&#1099;%20&#1080;&#1089;&#1087;&#1086;&#1083;&#1085;&#1077;&#1085;&#1080;&#1077;%202011%20&#1075;&#1086;&#1076;\2011%20&#1075;&#1086;&#1076;\&#1080;&#1089;&#1087;&#1086;&#1083;&#1085;&#1077;&#1085;&#1080;&#1077;%20&#1073;&#1102;&#1076;&#1078;&#1077;&#1090;&#1072;%20&#1079;&#1072;%202011%20&#1075;&#1086;&#1076;.xls" TargetMode="External"/><Relationship Id="rId1" Type="http://schemas.openxmlformats.org/officeDocument/2006/relationships/themeOverride" Target="../theme/themeOverride3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\\Kurapova\&#1054;&#1073;&#1097;&#1072;&#1103;\81-&#1088;\&#1051;&#1080;&#1089;&#1090;%20Microsoft%20Office%20Excel.xlsx" TargetMode="External"/><Relationship Id="rId1" Type="http://schemas.openxmlformats.org/officeDocument/2006/relationships/image" Target="../media/image5.jpeg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\\Kurapova\&#1054;&#1073;&#1097;&#1072;&#1103;\81-&#1088;\&#1051;&#1080;&#1089;&#1090;%20Microsoft%20Office%20Excel.xlsx" TargetMode="External"/><Relationship Id="rId1" Type="http://schemas.openxmlformats.org/officeDocument/2006/relationships/image" Target="../media/image6.jpeg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\\Kurapova\&#1054;&#1073;&#1097;&#1072;&#1103;\81-&#1088;\&#1051;&#1080;&#1089;&#1090;%20Microsoft%20Office%20Excel.xlsx" TargetMode="External"/><Relationship Id="rId1" Type="http://schemas.openxmlformats.org/officeDocument/2006/relationships/image" Target="../media/image7.jpeg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\\Kurapova\&#1054;&#1073;&#1097;&#1072;&#1103;\81-&#1088;\&#1080;&#1089;&#1093;&#1086;&#1076;&#1085;&#1099;&#1077;%20&#1084;&#1072;&#1090;&#1077;&#1088;&#1080;&#1072;&#1083;&#1099;\&#1051;&#1080;&#1089;&#1090;%20Microsoft%20Office%20Excel.xlsx" TargetMode="External"/><Relationship Id="rId1" Type="http://schemas.openxmlformats.org/officeDocument/2006/relationships/image" Target="../media/image5.jpeg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\\Kurapova\&#1054;&#1073;&#1097;&#1072;&#1103;\81-&#1088;\&#1051;&#1080;&#1089;&#1090;%20Microsoft%20Office%20Excel.xlsx" TargetMode="External"/><Relationship Id="rId1" Type="http://schemas.openxmlformats.org/officeDocument/2006/relationships/image" Target="../media/image8.jpeg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\\Kurapova\&#1054;&#1073;&#1097;&#1072;&#1103;\81-&#1088;\&#1051;&#1080;&#1089;&#1090;%20Microsoft%20Office%20Excel.xlsx" TargetMode="External"/><Relationship Id="rId1" Type="http://schemas.openxmlformats.org/officeDocument/2006/relationships/image" Target="../media/image2.jpeg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7;&#1087;&#1086;&#1088;&#1085;&#1103;&#1082;\&#1056;&#1072;&#1073;&#1086;&#1095;&#1080;&#1081;%20&#1089;&#1090;&#1086;&#1083;\&#1050;&#1085;&#1080;&#1075;&#1072;1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&#1043;&#1088;&#1080;&#1096;&#1080;&#1085;&#1072;\&#1056;&#1072;&#1073;&#1086;&#1095;&#1080;&#1081;%20&#1089;&#1090;&#1086;&#1083;\&#1052;&#1086;&#1080;%20&#1076;&#1086;&#1082;&#1091;&#1084;&#1077;&#1085;&#1090;&#1099;%20&#1048;&#1088;&#1080;&#1085;&#1072;\&#1089;&#1083;&#1072;&#1081;&#1076;&#1099;\&#1089;&#1083;&#1072;&#1081;&#1076;&#1099;%20&#1080;&#1089;&#1087;&#1086;&#1083;&#1085;&#1077;&#1085;&#1080;&#1077;%202011%20&#1075;&#1086;&#1076;\2011%20&#1075;&#1086;&#1076;\&#1080;&#1089;&#1087;&#1086;&#1083;&#1085;&#1077;&#1085;&#1080;&#1077;%20&#1073;&#1102;&#1076;&#1078;&#1077;&#1090;&#1072;%20&#1079;&#1072;%202011%20&#1075;&#1086;&#1076;.xls" TargetMode="External"/><Relationship Id="rId1" Type="http://schemas.openxmlformats.org/officeDocument/2006/relationships/themeOverride" Target="../theme/themeOverride1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Kurapova\&#1054;&#1073;&#1097;&#1072;&#1103;\81-&#1088;\&#1080;&#1089;&#1093;&#1086;&#1076;&#1085;&#1099;&#1077;%20&#1084;&#1072;&#1090;&#1077;&#1088;&#1080;&#1072;&#1083;&#1099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 год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Постановления</c:v>
                </c:pt>
                <c:pt idx="1">
                  <c:v>Распоряжения</c:v>
                </c:pt>
                <c:pt idx="2">
                  <c:v>Решения Думы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2082</c:v>
                </c:pt>
                <c:pt idx="1">
                  <c:v>744</c:v>
                </c:pt>
                <c:pt idx="2">
                  <c:v>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 год</c:v>
                </c:pt>
              </c:strCache>
            </c:strRef>
          </c:tx>
          <c:dLbls>
            <c:dLbl>
              <c:idx val="0"/>
              <c:layout>
                <c:manualLayout>
                  <c:x val="1.7867114201426965E-2"/>
                  <c:y val="-2.2325226873526052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Постановления</c:v>
                </c:pt>
                <c:pt idx="1">
                  <c:v>Распоряжения</c:v>
                </c:pt>
                <c:pt idx="2">
                  <c:v>Решения Думы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2021</c:v>
                </c:pt>
                <c:pt idx="1">
                  <c:v>781</c:v>
                </c:pt>
                <c:pt idx="2">
                  <c:v>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Аппарат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Постановления</c:v>
                </c:pt>
                <c:pt idx="1">
                  <c:v>Распоряжения</c:v>
                </c:pt>
                <c:pt idx="2">
                  <c:v>Решения Думы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243</c:v>
                </c:pt>
                <c:pt idx="1">
                  <c:v>450</c:v>
                </c:pt>
                <c:pt idx="2">
                  <c:v>11</c:v>
                </c:pt>
              </c:numCache>
            </c:numRef>
          </c:val>
        </c:ser>
        <c:axId val="73678208"/>
        <c:axId val="73696384"/>
      </c:barChart>
      <c:catAx>
        <c:axId val="7367820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3696384"/>
        <c:crosses val="autoZero"/>
        <c:auto val="1"/>
        <c:lblAlgn val="ctr"/>
        <c:lblOffset val="100"/>
      </c:catAx>
      <c:valAx>
        <c:axId val="73696384"/>
        <c:scaling>
          <c:orientation val="minMax"/>
        </c:scaling>
        <c:delete val="1"/>
        <c:axPos val="l"/>
        <c:numFmt formatCode="General" sourceLinked="1"/>
        <c:tickLblPos val="none"/>
        <c:crossAx val="7367820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Рейтинг по уровню бюджетной обеспеченности с учетом безвозмездных перечислений на душу населения (место)</a:t>
            </a:r>
          </a:p>
        </c:rich>
      </c:tx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5.9375553300038644E-2"/>
          <c:y val="0.11842592592592593"/>
          <c:w val="0.80550358765349839"/>
          <c:h val="0.69277938174394849"/>
        </c:manualLayout>
      </c:layout>
      <c:bar3DChart>
        <c:barDir val="col"/>
        <c:grouping val="standard"/>
        <c:ser>
          <c:idx val="0"/>
          <c:order val="0"/>
          <c:tx>
            <c:strRef>
              <c:f>Лист1!$F$93:$F$95</c:f>
              <c:strCache>
                <c:ptCount val="1"/>
                <c:pt idx="0">
                  <c:v>2011 год</c:v>
                </c:pt>
              </c:strCache>
            </c:strRef>
          </c:tx>
          <c:dLbls>
            <c:delete val="1"/>
          </c:dLbls>
          <c:cat>
            <c:strRef>
              <c:f>Лист1!$E$96:$E$105</c:f>
              <c:strCache>
                <c:ptCount val="10"/>
                <c:pt idx="0">
                  <c:v>Жигулевск</c:v>
                </c:pt>
                <c:pt idx="1">
                  <c:v>Октябрьск</c:v>
                </c:pt>
                <c:pt idx="2">
                  <c:v>Похвистнево</c:v>
                </c:pt>
                <c:pt idx="3">
                  <c:v>Отрадный</c:v>
                </c:pt>
                <c:pt idx="4">
                  <c:v>Самара</c:v>
                </c:pt>
                <c:pt idx="5">
                  <c:v>Новокуйбышевск</c:v>
                </c:pt>
                <c:pt idx="6">
                  <c:v>Кинель</c:v>
                </c:pt>
                <c:pt idx="7">
                  <c:v>Сызрань</c:v>
                </c:pt>
                <c:pt idx="8">
                  <c:v>Чапаевск</c:v>
                </c:pt>
                <c:pt idx="9">
                  <c:v>Тольятти</c:v>
                </c:pt>
              </c:strCache>
            </c:strRef>
          </c:cat>
          <c:val>
            <c:numRef>
              <c:f>Лист1!$F$96:$F$105</c:f>
              <c:numCache>
                <c:formatCode>General</c:formatCode>
                <c:ptCount val="10"/>
                <c:pt idx="0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Лист1!$G$93:$G$95</c:f>
              <c:strCache>
                <c:ptCount val="1"/>
                <c:pt idx="0">
                  <c:v>2010 год</c:v>
                </c:pt>
              </c:strCache>
            </c:strRef>
          </c:tx>
          <c:dLbls>
            <c:delete val="1"/>
          </c:dLbls>
          <c:cat>
            <c:strRef>
              <c:f>Лист1!$E$96:$E$105</c:f>
              <c:strCache>
                <c:ptCount val="10"/>
                <c:pt idx="0">
                  <c:v>Жигулевск</c:v>
                </c:pt>
                <c:pt idx="1">
                  <c:v>Октябрьск</c:v>
                </c:pt>
                <c:pt idx="2">
                  <c:v>Похвистнево</c:v>
                </c:pt>
                <c:pt idx="3">
                  <c:v>Отрадный</c:v>
                </c:pt>
                <c:pt idx="4">
                  <c:v>Самара</c:v>
                </c:pt>
                <c:pt idx="5">
                  <c:v>Новокуйбышевск</c:v>
                </c:pt>
                <c:pt idx="6">
                  <c:v>Кинель</c:v>
                </c:pt>
                <c:pt idx="7">
                  <c:v>Сызрань</c:v>
                </c:pt>
                <c:pt idx="8">
                  <c:v>Чапаевск</c:v>
                </c:pt>
                <c:pt idx="9">
                  <c:v>Тольятти</c:v>
                </c:pt>
              </c:strCache>
            </c:strRef>
          </c:cat>
          <c:val>
            <c:numRef>
              <c:f>Лист1!$G$96:$G$105</c:f>
              <c:numCache>
                <c:formatCode>General</c:formatCode>
                <c:ptCount val="10"/>
                <c:pt idx="0">
                  <c:v>10</c:v>
                </c:pt>
                <c:pt idx="1">
                  <c:v>7</c:v>
                </c:pt>
                <c:pt idx="2">
                  <c:v>9</c:v>
                </c:pt>
                <c:pt idx="3">
                  <c:v>6</c:v>
                </c:pt>
                <c:pt idx="4">
                  <c:v>8</c:v>
                </c:pt>
                <c:pt idx="5">
                  <c:v>4</c:v>
                </c:pt>
                <c:pt idx="6">
                  <c:v>5</c:v>
                </c:pt>
                <c:pt idx="7">
                  <c:v>1</c:v>
                </c:pt>
                <c:pt idx="8">
                  <c:v>2</c:v>
                </c:pt>
                <c:pt idx="9">
                  <c:v>3</c:v>
                </c:pt>
              </c:numCache>
            </c:numRef>
          </c:val>
        </c:ser>
        <c:dLbls>
          <c:showVal val="1"/>
        </c:dLbls>
        <c:shape val="pyramid"/>
        <c:axId val="68838528"/>
        <c:axId val="69432064"/>
        <c:axId val="69305664"/>
      </c:bar3DChart>
      <c:catAx>
        <c:axId val="6883852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69432064"/>
        <c:crosses val="autoZero"/>
        <c:auto val="1"/>
        <c:lblAlgn val="ctr"/>
        <c:lblOffset val="100"/>
      </c:catAx>
      <c:valAx>
        <c:axId val="69432064"/>
        <c:scaling>
          <c:orientation val="minMax"/>
        </c:scaling>
        <c:delete val="1"/>
        <c:axPos val="l"/>
        <c:numFmt formatCode="General" sourceLinked="1"/>
        <c:tickLblPos val="none"/>
        <c:crossAx val="68838528"/>
        <c:crosses val="autoZero"/>
        <c:crossBetween val="between"/>
      </c:valAx>
      <c:serAx>
        <c:axId val="6930566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9432064"/>
        <c:crosses val="autoZero"/>
      </c:serAx>
    </c:plotArea>
    <c:legend>
      <c:legendPos val="r"/>
      <c:layout/>
      <c:txPr>
        <a:bodyPr/>
        <a:lstStyle/>
        <a:p>
          <a:pPr>
            <a:defRPr sz="1800" b="1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/>
  <c:userShapes r:id="rId3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lrMapOvr bg1="lt1" tx1="dk1" bg2="lt2" tx2="dk2" accent1="accent1" accent2="accent2" accent3="accent3" accent4="accent4" accent5="accent5" accent6="accent6" hlink="hlink" folHlink="folHlink"/>
  <c:chart>
    <c:view3D>
      <c:depthPercent val="100"/>
      <c:rAngAx val="1"/>
    </c:view3D>
    <c:sideWall>
      <c:spPr>
        <a:solidFill>
          <a:srgbClr val="00B0F0"/>
        </a:solidFill>
      </c:spPr>
    </c:sideWall>
    <c:backWall>
      <c:spPr>
        <a:solidFill>
          <a:srgbClr val="00B0F0"/>
        </a:solidFill>
      </c:spPr>
    </c:backWall>
    <c:plotArea>
      <c:layout>
        <c:manualLayout>
          <c:layoutTarget val="inner"/>
          <c:xMode val="edge"/>
          <c:yMode val="edge"/>
          <c:x val="8.4682852143482826E-2"/>
          <c:y val="4.6770924467774859E-2"/>
          <c:w val="0.7499295713035925"/>
          <c:h val="0.74172061825605451"/>
        </c:manualLayout>
      </c:layout>
      <c:bar3DChart>
        <c:barDir val="col"/>
        <c:grouping val="clustered"/>
        <c:ser>
          <c:idx val="0"/>
          <c:order val="0"/>
          <c:spPr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l="100000" t="100000"/>
              </a:path>
              <a:tileRect r="-100000" b="-100000"/>
            </a:gradFill>
          </c:spPr>
          <c:dLbls>
            <c:dLbl>
              <c:idx val="0"/>
              <c:layout>
                <c:manualLayout>
                  <c:x val="0"/>
                  <c:y val="-3.7037037037037056E-2"/>
                </c:manualLayout>
              </c:layout>
              <c:showVal val="1"/>
            </c:dLbl>
            <c:dLbl>
              <c:idx val="1"/>
              <c:layout>
                <c:manualLayout>
                  <c:x val="2.7777777777778542E-3"/>
                  <c:y val="-3.2407407407407579E-2"/>
                </c:manualLayout>
              </c:layout>
              <c:showVal val="1"/>
            </c:dLbl>
            <c:dLbl>
              <c:idx val="2"/>
              <c:layout>
                <c:manualLayout>
                  <c:x val="1.6666666666666701E-2"/>
                  <c:y val="-2.7777777777778002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 smtClean="0"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r>
                      <a:rPr lang="en-US" sz="2800" dirty="0" smtClean="0">
                        <a:latin typeface="Times New Roman" pitchFamily="18" charset="0"/>
                        <a:cs typeface="Times New Roman" pitchFamily="18" charset="0"/>
                      </a:rPr>
                      <a:t>39</a:t>
                    </a:r>
                    <a:r>
                      <a:rPr lang="ru-RU" sz="280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</a:p>
                  <a:p>
                    <a:r>
                      <a:rPr lang="ru-RU" sz="2000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к пл-99%</a:t>
                    </a:r>
                  </a:p>
                  <a:p>
                    <a:r>
                      <a:rPr lang="ru-RU" sz="2000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к 2010-101%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расходы!$A$2:$C$2</c:f>
              <c:strCache>
                <c:ptCount val="3"/>
                <c:pt idx="0">
                  <c:v>Исполнение за 2010 год</c:v>
                </c:pt>
                <c:pt idx="1">
                  <c:v>План на 2011 год</c:v>
                </c:pt>
                <c:pt idx="2">
                  <c:v>Исполнение за 2011 год</c:v>
                </c:pt>
              </c:strCache>
            </c:strRef>
          </c:cat>
          <c:val>
            <c:numRef>
              <c:f>расходы!$A$3:$C$3</c:f>
              <c:numCache>
                <c:formatCode>General</c:formatCode>
                <c:ptCount val="3"/>
                <c:pt idx="0">
                  <c:v>434</c:v>
                </c:pt>
                <c:pt idx="1">
                  <c:v>443</c:v>
                </c:pt>
                <c:pt idx="2">
                  <c:v>439</c:v>
                </c:pt>
              </c:numCache>
            </c:numRef>
          </c:val>
        </c:ser>
        <c:shape val="cylinder"/>
        <c:axId val="69579136"/>
        <c:axId val="69580672"/>
        <c:axId val="0"/>
      </c:bar3DChart>
      <c:catAx>
        <c:axId val="69579136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b="1"/>
            </a:pPr>
            <a:endParaRPr lang="ru-RU"/>
          </a:p>
        </c:txPr>
        <c:crossAx val="69580672"/>
        <c:crosses val="autoZero"/>
        <c:auto val="1"/>
        <c:lblAlgn val="ctr"/>
        <c:lblOffset val="100"/>
      </c:catAx>
      <c:valAx>
        <c:axId val="6958067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9579136"/>
        <c:crosses val="autoZero"/>
        <c:crossBetween val="between"/>
      </c:valAx>
    </c:plotArea>
    <c:plotVisOnly val="1"/>
    <c:dispBlanksAs val="gap"/>
  </c:chart>
  <c:spPr>
    <a:solidFill>
      <a:srgbClr val="00B0F0"/>
    </a:solidFill>
  </c:spPr>
  <c:txPr>
    <a:bodyPr/>
    <a:lstStyle/>
    <a:p>
      <a:pPr>
        <a:defRPr sz="1800"/>
      </a:pPr>
      <a:endParaRPr lang="ru-RU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lrMapOvr bg1="lt1" tx1="dk1" bg2="lt2" tx2="dk2" accent1="accent1" accent2="accent2" accent3="accent3" accent4="accent4" accent5="accent5" accent6="accent6" hlink="hlink" folHlink="folHlink"/>
  <c:chart>
    <c:view3D>
      <c:depthPercent val="10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9.4571741032370968E-2"/>
          <c:y val="5.1400554097404488E-2"/>
          <c:w val="0.9054282077014395"/>
          <c:h val="0.62123483569576365"/>
        </c:manualLayout>
      </c:layout>
      <c:bar3DChart>
        <c:barDir val="col"/>
        <c:grouping val="clustered"/>
        <c:ser>
          <c:idx val="0"/>
          <c:order val="0"/>
          <c:tx>
            <c:strRef>
              <c:f>доходы!$A$27</c:f>
              <c:strCache>
                <c:ptCount val="1"/>
                <c:pt idx="0">
                  <c:v>исполнено за 2010 год</c:v>
                </c:pt>
              </c:strCache>
            </c:strRef>
          </c:tx>
          <c:dLbls>
            <c:dLbl>
              <c:idx val="0"/>
              <c:layout>
                <c:manualLayout>
                  <c:x val="-5.2777777777777792E-2"/>
                  <c:y val="2.1508450280592138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0.115740740740741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доходы!$B$26:$D$26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Дефицит-         Профицит+</c:v>
                </c:pt>
              </c:strCache>
            </c:strRef>
          </c:cat>
          <c:val>
            <c:numRef>
              <c:f>доходы!$B$27:$D$27</c:f>
              <c:numCache>
                <c:formatCode>General</c:formatCode>
                <c:ptCount val="3"/>
                <c:pt idx="0">
                  <c:v>412</c:v>
                </c:pt>
                <c:pt idx="1">
                  <c:v>434</c:v>
                </c:pt>
                <c:pt idx="2">
                  <c:v>-22</c:v>
                </c:pt>
              </c:numCache>
            </c:numRef>
          </c:val>
        </c:ser>
        <c:ser>
          <c:idx val="1"/>
          <c:order val="1"/>
          <c:tx>
            <c:strRef>
              <c:f>доходы!$A$28</c:f>
              <c:strCache>
                <c:ptCount val="1"/>
                <c:pt idx="0">
                  <c:v>план на 2011 год</c:v>
                </c:pt>
              </c:strCache>
            </c:strRef>
          </c:tx>
          <c:dLbls>
            <c:dLbl>
              <c:idx val="1"/>
              <c:layout>
                <c:manualLayout>
                  <c:x val="8.3333333333333506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2.9151949140637273E-3"/>
                  <c:y val="-1.8702020913665501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доходы!$B$26:$D$26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Дефицит-         Профицит+</c:v>
                </c:pt>
              </c:strCache>
            </c:strRef>
          </c:cat>
          <c:val>
            <c:numRef>
              <c:f>доходы!$B$28:$D$28</c:f>
              <c:numCache>
                <c:formatCode>General</c:formatCode>
                <c:ptCount val="3"/>
                <c:pt idx="0">
                  <c:v>480</c:v>
                </c:pt>
                <c:pt idx="1">
                  <c:v>443</c:v>
                </c:pt>
                <c:pt idx="2">
                  <c:v>37</c:v>
                </c:pt>
              </c:numCache>
            </c:numRef>
          </c:val>
        </c:ser>
        <c:ser>
          <c:idx val="2"/>
          <c:order val="2"/>
          <c:tx>
            <c:strRef>
              <c:f>доходы!$A$29</c:f>
              <c:strCache>
                <c:ptCount val="1"/>
                <c:pt idx="0">
                  <c:v>исполнено за 2011 год</c:v>
                </c:pt>
              </c:strCache>
            </c:strRef>
          </c:tx>
          <c:dLbls>
            <c:dLbl>
              <c:idx val="0"/>
              <c:layout>
                <c:manualLayout>
                  <c:x val="7.2222222222222313E-2"/>
                  <c:y val="-2.1508450280592131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</a:t>
                    </a:r>
                    <a:r>
                      <a:rPr lang="ru-RU" dirty="0" smtClean="0"/>
                      <a:t>  </a:t>
                    </a:r>
                    <a:r>
                      <a:rPr lang="en-US" dirty="0" smtClean="0"/>
                      <a:t>485</a:t>
                    </a:r>
                    <a:r>
                      <a:rPr lang="ru-RU" sz="1600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К пл-101%</a:t>
                    </a:r>
                  </a:p>
                  <a:p>
                    <a:r>
                      <a:rPr lang="ru-RU" sz="1600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К 2010-118%</a:t>
                    </a:r>
                    <a:endParaRPr lang="en-US" sz="1600" dirty="0">
                      <a:solidFill>
                        <a:srgbClr val="FFFF00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0511384514435695"/>
                  <c:y val="1.5383792044786361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</a:t>
                    </a:r>
                    <a:r>
                      <a:rPr lang="en-US" dirty="0" smtClean="0"/>
                      <a:t>39</a:t>
                    </a:r>
                    <a:r>
                      <a:rPr lang="ru-RU" dirty="0" smtClean="0"/>
                      <a:t> </a:t>
                    </a:r>
                    <a:r>
                      <a:rPr lang="ru-RU" sz="1600" dirty="0" smtClean="0">
                        <a:solidFill>
                          <a:srgbClr val="FFFF00"/>
                        </a:solidFill>
                      </a:rPr>
                      <a:t>к</a:t>
                    </a:r>
                    <a:r>
                      <a:rPr lang="ru-RU" sz="1600" baseline="0" dirty="0" smtClean="0">
                        <a:solidFill>
                          <a:srgbClr val="FFFF00"/>
                        </a:solidFill>
                      </a:rPr>
                      <a:t> пл-99%</a:t>
                    </a:r>
                  </a:p>
                  <a:p>
                    <a:r>
                      <a:rPr lang="ru-RU" sz="1600" baseline="0" dirty="0" smtClean="0">
                        <a:solidFill>
                          <a:srgbClr val="FFFF00"/>
                        </a:solidFill>
                      </a:rPr>
                      <a:t>К 2010 -101%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4163715510030575E-2"/>
                  <c:y val="-1.7206760224473712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доходы!$B$26:$D$26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Дефицит-         Профицит+</c:v>
                </c:pt>
              </c:strCache>
            </c:strRef>
          </c:cat>
          <c:val>
            <c:numRef>
              <c:f>доходы!$B$29:$D$29</c:f>
              <c:numCache>
                <c:formatCode>General</c:formatCode>
                <c:ptCount val="3"/>
                <c:pt idx="0">
                  <c:v>485</c:v>
                </c:pt>
                <c:pt idx="1">
                  <c:v>439</c:v>
                </c:pt>
                <c:pt idx="2">
                  <c:v>46</c:v>
                </c:pt>
              </c:numCache>
            </c:numRef>
          </c:val>
        </c:ser>
        <c:shape val="cylinder"/>
        <c:axId val="69398912"/>
        <c:axId val="69400448"/>
        <c:axId val="0"/>
      </c:bar3DChart>
      <c:catAx>
        <c:axId val="693989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9400448"/>
        <c:crosses val="autoZero"/>
        <c:auto val="1"/>
        <c:lblAlgn val="ctr"/>
        <c:lblOffset val="100"/>
      </c:catAx>
      <c:valAx>
        <c:axId val="69400448"/>
        <c:scaling>
          <c:orientation val="minMax"/>
        </c:scaling>
        <c:delete val="1"/>
        <c:axPos val="l"/>
        <c:numFmt formatCode="General" sourceLinked="1"/>
        <c:tickLblPos val="none"/>
        <c:crossAx val="69398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8455428735650635E-2"/>
          <c:y val="0.87884256085367263"/>
          <c:w val="0.89279898652215894"/>
          <c:h val="9.6200185074287223E-2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spPr>
    <a:solidFill>
      <a:srgbClr val="92D050"/>
    </a:solidFill>
  </c:spPr>
  <c:txPr>
    <a:bodyPr/>
    <a:lstStyle/>
    <a:p>
      <a:pPr>
        <a:defRPr sz="1800"/>
      </a:pPr>
      <a:endParaRPr lang="ru-RU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Рейтинг по уровню</a:t>
            </a:r>
            <a:r>
              <a:rPr lang="ru-RU" sz="2400" baseline="0"/>
              <a:t> индекса промышленного производства (место)</a:t>
            </a:r>
            <a:endParaRPr lang="ru-RU" sz="2400"/>
          </a:p>
        </c:rich>
      </c:tx>
      <c:layout/>
    </c:title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bar"/>
        <c:grouping val="clustered"/>
        <c:ser>
          <c:idx val="0"/>
          <c:order val="0"/>
          <c:tx>
            <c:strRef>
              <c:f>Лист1!$F$6</c:f>
              <c:strCache>
                <c:ptCount val="1"/>
                <c:pt idx="0">
                  <c:v>2011 год</c:v>
                </c:pt>
              </c:strCache>
            </c:strRef>
          </c:tx>
          <c:dPt>
            <c:idx val="4"/>
            <c:spPr>
              <a:solidFill>
                <a:srgbClr val="7030A0"/>
              </a:solidFill>
            </c:spPr>
          </c:dPt>
          <c:dLbls>
            <c:spPr>
              <a:solidFill>
                <a:schemeClr val="tx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Лист1!$E$7:$E$16</c:f>
              <c:strCache>
                <c:ptCount val="10"/>
                <c:pt idx="0">
                  <c:v>Тольятти</c:v>
                </c:pt>
                <c:pt idx="1">
                  <c:v>Самара</c:v>
                </c:pt>
                <c:pt idx="2">
                  <c:v>Чапаевск</c:v>
                </c:pt>
                <c:pt idx="3">
                  <c:v>Жигулевск</c:v>
                </c:pt>
                <c:pt idx="4">
                  <c:v>Похвистнево</c:v>
                </c:pt>
                <c:pt idx="5">
                  <c:v>Октябрьск</c:v>
                </c:pt>
                <c:pt idx="6">
                  <c:v>Сызрань</c:v>
                </c:pt>
                <c:pt idx="7">
                  <c:v>Отрадный</c:v>
                </c:pt>
                <c:pt idx="8">
                  <c:v>Новокуйбышевск</c:v>
                </c:pt>
                <c:pt idx="9">
                  <c:v>Кинель</c:v>
                </c:pt>
              </c:strCache>
            </c:strRef>
          </c:cat>
          <c:val>
            <c:numRef>
              <c:f>Лист1!$F$7:$F$16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Лист1!$G$6</c:f>
              <c:strCache>
                <c:ptCount val="1"/>
                <c:pt idx="0">
                  <c:v>2010 год</c:v>
                </c:pt>
              </c:strCache>
            </c:strRef>
          </c:tx>
          <c:dPt>
            <c:idx val="4"/>
            <c:spPr>
              <a:solidFill>
                <a:srgbClr val="92D050"/>
              </a:solidFill>
            </c:spPr>
          </c:dPt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Лист1!$E$7:$E$16</c:f>
              <c:strCache>
                <c:ptCount val="10"/>
                <c:pt idx="0">
                  <c:v>Тольятти</c:v>
                </c:pt>
                <c:pt idx="1">
                  <c:v>Самара</c:v>
                </c:pt>
                <c:pt idx="2">
                  <c:v>Чапаевск</c:v>
                </c:pt>
                <c:pt idx="3">
                  <c:v>Жигулевск</c:v>
                </c:pt>
                <c:pt idx="4">
                  <c:v>Похвистнево</c:v>
                </c:pt>
                <c:pt idx="5">
                  <c:v>Октябрьск</c:v>
                </c:pt>
                <c:pt idx="6">
                  <c:v>Сызрань</c:v>
                </c:pt>
                <c:pt idx="7">
                  <c:v>Отрадный</c:v>
                </c:pt>
                <c:pt idx="8">
                  <c:v>Новокуйбышевск</c:v>
                </c:pt>
                <c:pt idx="9">
                  <c:v>Кинель</c:v>
                </c:pt>
              </c:strCache>
            </c:strRef>
          </c:cat>
          <c:val>
            <c:numRef>
              <c:f>Лист1!$G$7:$G$16</c:f>
              <c:numCache>
                <c:formatCode>General</c:formatCode>
                <c:ptCount val="10"/>
                <c:pt idx="0">
                  <c:v>1</c:v>
                </c:pt>
                <c:pt idx="1">
                  <c:v>4</c:v>
                </c:pt>
                <c:pt idx="2">
                  <c:v>7</c:v>
                </c:pt>
                <c:pt idx="3">
                  <c:v>2</c:v>
                </c:pt>
                <c:pt idx="4">
                  <c:v>10</c:v>
                </c:pt>
                <c:pt idx="5">
                  <c:v>9</c:v>
                </c:pt>
                <c:pt idx="6">
                  <c:v>6</c:v>
                </c:pt>
                <c:pt idx="7">
                  <c:v>3</c:v>
                </c:pt>
                <c:pt idx="8">
                  <c:v>8</c:v>
                </c:pt>
                <c:pt idx="9">
                  <c:v>5</c:v>
                </c:pt>
              </c:numCache>
            </c:numRef>
          </c:val>
        </c:ser>
        <c:dLbls>
          <c:showVal val="1"/>
        </c:dLbls>
        <c:shape val="cylinder"/>
        <c:axId val="69700224"/>
        <c:axId val="69702016"/>
        <c:axId val="0"/>
      </c:bar3DChart>
      <c:catAx>
        <c:axId val="69700224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69702016"/>
        <c:crosses val="autoZero"/>
        <c:auto val="1"/>
        <c:lblAlgn val="ctr"/>
        <c:lblOffset val="100"/>
      </c:catAx>
      <c:valAx>
        <c:axId val="69702016"/>
        <c:scaling>
          <c:orientation val="minMax"/>
        </c:scaling>
        <c:axPos val="b"/>
        <c:numFmt formatCode="General" sourceLinked="1"/>
        <c:tickLblPos val="nextTo"/>
        <c:crossAx val="69700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328543307086736"/>
          <c:y val="0.78408253135024653"/>
          <c:w val="0.24838123359580103"/>
          <c:h val="0.18919597550306239"/>
        </c:manualLayout>
      </c:layout>
      <c:txPr>
        <a:bodyPr/>
        <a:lstStyle/>
        <a:p>
          <a:pPr>
            <a:defRPr sz="2400" b="1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Рейтинг по объему промышленной продукции на душу населения (место)</a:t>
            </a:r>
          </a:p>
        </c:rich>
      </c:tx>
      <c:layout/>
    </c:title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Лист1!$F$19</c:f>
              <c:strCache>
                <c:ptCount val="1"/>
                <c:pt idx="0">
                  <c:v>2011 год</c:v>
                </c:pt>
              </c:strCache>
            </c:strRef>
          </c:tx>
          <c:spPr>
            <a:solidFill>
              <a:srgbClr val="7030A0"/>
            </a:solidFill>
          </c:spPr>
          <c:dPt>
            <c:idx val="4"/>
            <c:spPr>
              <a:solidFill>
                <a:schemeClr val="accent6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Лист1!$E$20:$E$29</c:f>
              <c:strCache>
                <c:ptCount val="10"/>
                <c:pt idx="0">
                  <c:v>Отрадный</c:v>
                </c:pt>
                <c:pt idx="1">
                  <c:v>Тольятти</c:v>
                </c:pt>
                <c:pt idx="2">
                  <c:v>Жигулевск</c:v>
                </c:pt>
                <c:pt idx="3">
                  <c:v>Новокуйбышевск</c:v>
                </c:pt>
                <c:pt idx="4">
                  <c:v>Похвистнево</c:v>
                </c:pt>
                <c:pt idx="5">
                  <c:v>Сызрань</c:v>
                </c:pt>
                <c:pt idx="6">
                  <c:v>Самара</c:v>
                </c:pt>
                <c:pt idx="7">
                  <c:v>Чапаевск</c:v>
                </c:pt>
                <c:pt idx="8">
                  <c:v>Кинель</c:v>
                </c:pt>
                <c:pt idx="9">
                  <c:v>Октябрьск</c:v>
                </c:pt>
              </c:strCache>
            </c:strRef>
          </c:cat>
          <c:val>
            <c:numRef>
              <c:f>Лист1!$F$20:$F$29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Лист1!$G$19</c:f>
              <c:strCache>
                <c:ptCount val="1"/>
                <c:pt idx="0">
                  <c:v>2010 год</c:v>
                </c:pt>
              </c:strCache>
            </c:strRef>
          </c:tx>
          <c:spPr>
            <a:solidFill>
              <a:srgbClr val="00B050"/>
            </a:solidFill>
          </c:spPr>
          <c:dPt>
            <c:idx val="4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2.7777777777777913E-3"/>
                  <c:y val="-2.0370370370370438E-2"/>
                </c:manualLayout>
              </c:layout>
              <c:showVal val="1"/>
            </c:dLbl>
            <c:dLbl>
              <c:idx val="1"/>
              <c:layout>
                <c:manualLayout>
                  <c:x val="-4.1666666666666683E-3"/>
                  <c:y val="-2.7777777777777891E-2"/>
                </c:manualLayout>
              </c:layout>
              <c:showVal val="1"/>
            </c:dLbl>
            <c:dLbl>
              <c:idx val="2"/>
              <c:layout>
                <c:manualLayout>
                  <c:x val="5.0925337632080396E-17"/>
                  <c:y val="-2.2222222222222251E-2"/>
                </c:manualLayout>
              </c:layout>
              <c:showVal val="1"/>
            </c:dLbl>
            <c:dLbl>
              <c:idx val="3"/>
              <c:layout>
                <c:manualLayout>
                  <c:x val="-8.3333333333333367E-3"/>
                  <c:y val="-2.7777777777777832E-2"/>
                </c:manualLayout>
              </c:layout>
              <c:showVal val="1"/>
            </c:dLbl>
            <c:dLbl>
              <c:idx val="4"/>
              <c:layout>
                <c:manualLayout>
                  <c:x val="-9.7222222222222224E-3"/>
                  <c:y val="-2.4074074074074133E-2"/>
                </c:manualLayout>
              </c:layout>
              <c:showVal val="1"/>
            </c:dLbl>
            <c:dLbl>
              <c:idx val="7"/>
              <c:layout>
                <c:manualLayout>
                  <c:x val="-1.3888888888888926E-2"/>
                  <c:y val="-3.1481481481481485E-2"/>
                </c:manualLayout>
              </c:layout>
              <c:showVal val="1"/>
            </c:dLbl>
            <c:dLbl>
              <c:idx val="8"/>
              <c:layout>
                <c:manualLayout>
                  <c:x val="-3.1944444444444546E-2"/>
                  <c:y val="-2.5925925925925995E-2"/>
                </c:manualLayout>
              </c:layout>
              <c:showVal val="1"/>
            </c:dLbl>
            <c:dLbl>
              <c:idx val="9"/>
              <c:layout>
                <c:manualLayout>
                  <c:x val="-2.5000000000000001E-2"/>
                  <c:y val="-4.2592592592592592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Лист1!$E$20:$E$29</c:f>
              <c:strCache>
                <c:ptCount val="10"/>
                <c:pt idx="0">
                  <c:v>Отрадный</c:v>
                </c:pt>
                <c:pt idx="1">
                  <c:v>Тольятти</c:v>
                </c:pt>
                <c:pt idx="2">
                  <c:v>Жигулевск</c:v>
                </c:pt>
                <c:pt idx="3">
                  <c:v>Новокуйбышевск</c:v>
                </c:pt>
                <c:pt idx="4">
                  <c:v>Похвистнево</c:v>
                </c:pt>
                <c:pt idx="5">
                  <c:v>Сызрань</c:v>
                </c:pt>
                <c:pt idx="6">
                  <c:v>Самара</c:v>
                </c:pt>
                <c:pt idx="7">
                  <c:v>Чапаевск</c:v>
                </c:pt>
                <c:pt idx="8">
                  <c:v>Кинель</c:v>
                </c:pt>
                <c:pt idx="9">
                  <c:v>Октябрьск</c:v>
                </c:pt>
              </c:strCache>
            </c:strRef>
          </c:cat>
          <c:val>
            <c:numRef>
              <c:f>Лист1!$G$20:$G$29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7</c:v>
                </c:pt>
                <c:pt idx="6">
                  <c:v>6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dLbls>
          <c:showVal val="1"/>
        </c:dLbls>
        <c:shape val="cone"/>
        <c:axId val="69372928"/>
        <c:axId val="69726976"/>
        <c:axId val="0"/>
      </c:bar3DChart>
      <c:catAx>
        <c:axId val="69372928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69726976"/>
        <c:crosses val="autoZero"/>
        <c:auto val="1"/>
        <c:lblAlgn val="ctr"/>
        <c:lblOffset val="100"/>
      </c:catAx>
      <c:valAx>
        <c:axId val="69726976"/>
        <c:scaling>
          <c:orientation val="minMax"/>
        </c:scaling>
        <c:axPos val="b"/>
        <c:numFmt formatCode="General" sourceLinked="1"/>
        <c:tickLblPos val="nextTo"/>
        <c:crossAx val="69372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876257655293058"/>
          <c:y val="0.86828885972586767"/>
          <c:w val="0.20984853455818051"/>
          <c:h val="8.3033245844269687E-2"/>
        </c:manualLayout>
      </c:layout>
      <c:txPr>
        <a:bodyPr/>
        <a:lstStyle/>
        <a:p>
          <a:pPr>
            <a:defRPr sz="1800" b="1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800"/>
            </a:pPr>
            <a:r>
              <a:rPr lang="ru-RU" sz="2800"/>
              <a:t>Рейтинг по уровню среднемесячной заработной платы (место)</a:t>
            </a: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23377294054459424"/>
          <c:y val="0.20695792880258901"/>
          <c:w val="0.57342919972841233"/>
          <c:h val="0.71196875875952403"/>
        </c:manualLayout>
      </c:layout>
      <c:bar3DChart>
        <c:barDir val="bar"/>
        <c:grouping val="clustered"/>
        <c:ser>
          <c:idx val="0"/>
          <c:order val="0"/>
          <c:tx>
            <c:strRef>
              <c:f>Лист1!$F$48:$F$50</c:f>
              <c:strCache>
                <c:ptCount val="1"/>
                <c:pt idx="0">
                  <c:v>2011 год</c:v>
                </c:pt>
              </c:strCache>
            </c:strRef>
          </c:tx>
          <c:dPt>
            <c:idx val="7"/>
            <c:spPr>
              <a:solidFill>
                <a:srgbClr val="FFC000"/>
              </a:solidFill>
            </c:spPr>
          </c:dPt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Лист1!$E$51:$E$60</c:f>
              <c:strCache>
                <c:ptCount val="10"/>
                <c:pt idx="0">
                  <c:v>Самара</c:v>
                </c:pt>
                <c:pt idx="1">
                  <c:v>Новокуйбышевск</c:v>
                </c:pt>
                <c:pt idx="2">
                  <c:v>Отрадный</c:v>
                </c:pt>
                <c:pt idx="3">
                  <c:v>Тольятти</c:v>
                </c:pt>
                <c:pt idx="4">
                  <c:v>Октябрьск</c:v>
                </c:pt>
                <c:pt idx="5">
                  <c:v>Жигулевск</c:v>
                </c:pt>
                <c:pt idx="6">
                  <c:v>Кинель</c:v>
                </c:pt>
                <c:pt idx="7">
                  <c:v>Похвистнево</c:v>
                </c:pt>
                <c:pt idx="8">
                  <c:v>Сызрань</c:v>
                </c:pt>
                <c:pt idx="9">
                  <c:v>Чапаевск</c:v>
                </c:pt>
              </c:strCache>
            </c:strRef>
          </c:cat>
          <c:val>
            <c:numRef>
              <c:f>Лист1!$F$51:$F$60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Лист1!$G$48:$G$50</c:f>
              <c:strCache>
                <c:ptCount val="1"/>
                <c:pt idx="0">
                  <c:v>2010 год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</c:spPr>
          <c:dPt>
            <c:idx val="7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4.1666666666666683E-3"/>
                  <c:y val="-2.0370370370370438E-2"/>
                </c:manualLayout>
              </c:layout>
              <c:showVal val="1"/>
            </c:dLbl>
            <c:dLbl>
              <c:idx val="1"/>
              <c:layout>
                <c:manualLayout>
                  <c:x val="-1.2500000000000001E-2"/>
                  <c:y val="-1.4814814814814815E-2"/>
                </c:manualLayout>
              </c:layout>
              <c:showVal val="1"/>
            </c:dLbl>
            <c:dLbl>
              <c:idx val="2"/>
              <c:layout>
                <c:manualLayout>
                  <c:x val="-1.9444444444444445E-2"/>
                  <c:y val="-1.8518518518518552E-2"/>
                </c:manualLayout>
              </c:layout>
              <c:showVal val="1"/>
            </c:dLbl>
            <c:dLbl>
              <c:idx val="3"/>
              <c:layout>
                <c:manualLayout>
                  <c:x val="-2.0833333333333398E-2"/>
                  <c:y val="-2.407407407407406E-2"/>
                </c:manualLayout>
              </c:layout>
              <c:showVal val="1"/>
            </c:dLbl>
            <c:dLbl>
              <c:idx val="4"/>
              <c:layout>
                <c:manualLayout>
                  <c:x val="-2.0833333333333398E-2"/>
                  <c:y val="-1.8518518518518552E-2"/>
                </c:manualLayout>
              </c:layout>
              <c:showVal val="1"/>
            </c:dLbl>
            <c:dLbl>
              <c:idx val="5"/>
              <c:layout>
                <c:manualLayout>
                  <c:x val="-1.2500000000000001E-2"/>
                  <c:y val="-2.2222222222222251E-2"/>
                </c:manualLayout>
              </c:layout>
              <c:showVal val="1"/>
            </c:dLbl>
            <c:dLbl>
              <c:idx val="6"/>
              <c:layout>
                <c:manualLayout>
                  <c:x val="-1.2500000000000001E-2"/>
                  <c:y val="-1.6666666666666701E-2"/>
                </c:manualLayout>
              </c:layout>
              <c:showVal val="1"/>
            </c:dLbl>
            <c:dLbl>
              <c:idx val="7"/>
              <c:layout>
                <c:manualLayout>
                  <c:x val="-1.2500000000000001E-2"/>
                  <c:y val="-3.333333333333334E-2"/>
                </c:manualLayout>
              </c:layout>
              <c:showVal val="1"/>
            </c:dLbl>
            <c:dLbl>
              <c:idx val="8"/>
              <c:layout>
                <c:manualLayout>
                  <c:x val="-2.0833333333333252E-2"/>
                  <c:y val="-1.6666666666666701E-2"/>
                </c:manualLayout>
              </c:layout>
              <c:showVal val="1"/>
            </c:dLbl>
            <c:dLbl>
              <c:idx val="9"/>
              <c:layout>
                <c:manualLayout>
                  <c:x val="-4.4444444444444502E-2"/>
                  <c:y val="-4.2592592592592592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Лист1!$E$51:$E$60</c:f>
              <c:strCache>
                <c:ptCount val="10"/>
                <c:pt idx="0">
                  <c:v>Самара</c:v>
                </c:pt>
                <c:pt idx="1">
                  <c:v>Новокуйбышевск</c:v>
                </c:pt>
                <c:pt idx="2">
                  <c:v>Отрадный</c:v>
                </c:pt>
                <c:pt idx="3">
                  <c:v>Тольятти</c:v>
                </c:pt>
                <c:pt idx="4">
                  <c:v>Октябрьск</c:v>
                </c:pt>
                <c:pt idx="5">
                  <c:v>Жигулевск</c:v>
                </c:pt>
                <c:pt idx="6">
                  <c:v>Кинель</c:v>
                </c:pt>
                <c:pt idx="7">
                  <c:v>Похвистнево</c:v>
                </c:pt>
                <c:pt idx="8">
                  <c:v>Сызрань</c:v>
                </c:pt>
                <c:pt idx="9">
                  <c:v>Чапаевск</c:v>
                </c:pt>
              </c:strCache>
            </c:strRef>
          </c:cat>
          <c:val>
            <c:numRef>
              <c:f>Лист1!$G$51:$G$60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dLbls>
          <c:showVal val="1"/>
        </c:dLbls>
        <c:shape val="pyramid"/>
        <c:axId val="69647744"/>
        <c:axId val="69653632"/>
        <c:axId val="0"/>
      </c:bar3DChart>
      <c:catAx>
        <c:axId val="69647744"/>
        <c:scaling>
          <c:orientation val="minMax"/>
        </c:scaling>
        <c:axPos val="l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69653632"/>
        <c:crosses val="autoZero"/>
        <c:auto val="1"/>
        <c:lblAlgn val="ctr"/>
        <c:lblOffset val="100"/>
      </c:catAx>
      <c:valAx>
        <c:axId val="69653632"/>
        <c:scaling>
          <c:orientation val="minMax"/>
        </c:scaling>
        <c:delete val="1"/>
        <c:axPos val="b"/>
        <c:numFmt formatCode="General" sourceLinked="1"/>
        <c:tickLblPos val="none"/>
        <c:crossAx val="69647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606321084864387"/>
          <c:y val="0.86777238261884082"/>
          <c:w val="0.29560345581802272"/>
          <c:h val="9.4751531058617666E-2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800"/>
            </a:pPr>
            <a:r>
              <a:rPr lang="ru-RU" sz="2800"/>
              <a:t>Рейтинг по уровню официальной безработицы (место)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Лист1!$F$63:$F$65</c:f>
              <c:strCache>
                <c:ptCount val="1"/>
                <c:pt idx="0">
                  <c:v>2011 год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>
                    <a:solidFill>
                      <a:srgbClr val="0070C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Лист1!$E$66:$E$75</c:f>
              <c:strCache>
                <c:ptCount val="10"/>
                <c:pt idx="0">
                  <c:v>Самара</c:v>
                </c:pt>
                <c:pt idx="1">
                  <c:v>Сызрань</c:v>
                </c:pt>
                <c:pt idx="2">
                  <c:v>Новокуйбышевск</c:v>
                </c:pt>
                <c:pt idx="3">
                  <c:v>Тольятти</c:v>
                </c:pt>
                <c:pt idx="4">
                  <c:v>Отрадный</c:v>
                </c:pt>
                <c:pt idx="5">
                  <c:v>Кинель</c:v>
                </c:pt>
                <c:pt idx="6">
                  <c:v>Похвистнево</c:v>
                </c:pt>
                <c:pt idx="7">
                  <c:v>Чапаевск</c:v>
                </c:pt>
                <c:pt idx="8">
                  <c:v>Жигулевск</c:v>
                </c:pt>
                <c:pt idx="9">
                  <c:v>Октябрьск</c:v>
                </c:pt>
              </c:strCache>
            </c:strRef>
          </c:cat>
          <c:val>
            <c:numRef>
              <c:f>Лист1!$F$66:$F$75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Лист1!$G$63:$G$65</c:f>
              <c:strCache>
                <c:ptCount val="1"/>
                <c:pt idx="0">
                  <c:v>2010 год</c:v>
                </c:pt>
              </c:strCache>
            </c:strRef>
          </c:tx>
          <c:dLbls>
            <c:dLbl>
              <c:idx val="0"/>
              <c:layout>
                <c:manualLayout>
                  <c:x val="2.2222222222222251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1.5277777777777781E-2"/>
                  <c:y val="1.8518518518519226E-3"/>
                </c:manualLayout>
              </c:layout>
              <c:showVal val="1"/>
            </c:dLbl>
            <c:dLbl>
              <c:idx val="2"/>
              <c:layout>
                <c:manualLayout>
                  <c:x val="2.5000000000000001E-2"/>
                  <c:y val="-1.8518518518518543E-3"/>
                </c:manualLayout>
              </c:layout>
              <c:showVal val="1"/>
            </c:dLbl>
            <c:dLbl>
              <c:idx val="4"/>
              <c:layout>
                <c:manualLayout>
                  <c:x val="1.8055555555555609E-2"/>
                  <c:y val="3.7037037037037086E-3"/>
                </c:manualLayout>
              </c:layout>
              <c:showVal val="1"/>
            </c:dLbl>
            <c:dLbl>
              <c:idx val="6"/>
              <c:layout>
                <c:manualLayout>
                  <c:x val="2.7777777777777842E-2"/>
                  <c:y val="0"/>
                </c:manualLayout>
              </c:layout>
              <c:showVal val="1"/>
            </c:dLbl>
            <c:dLbl>
              <c:idx val="7"/>
              <c:layout>
                <c:manualLayout>
                  <c:x val="2.0833333333333367E-2"/>
                  <c:y val="0"/>
                </c:manualLayout>
              </c:layout>
              <c:showVal val="1"/>
            </c:dLbl>
            <c:dLbl>
              <c:idx val="9"/>
              <c:layout>
                <c:manualLayout>
                  <c:x val="3.0555555555555454E-2"/>
                  <c:y val="-3.7037037037037086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Лист1!$E$66:$E$75</c:f>
              <c:strCache>
                <c:ptCount val="10"/>
                <c:pt idx="0">
                  <c:v>Самара</c:v>
                </c:pt>
                <c:pt idx="1">
                  <c:v>Сызрань</c:v>
                </c:pt>
                <c:pt idx="2">
                  <c:v>Новокуйбышевск</c:v>
                </c:pt>
                <c:pt idx="3">
                  <c:v>Тольятти</c:v>
                </c:pt>
                <c:pt idx="4">
                  <c:v>Отрадный</c:v>
                </c:pt>
                <c:pt idx="5">
                  <c:v>Кинель</c:v>
                </c:pt>
                <c:pt idx="6">
                  <c:v>Похвистнево</c:v>
                </c:pt>
                <c:pt idx="7">
                  <c:v>Чапаевск</c:v>
                </c:pt>
                <c:pt idx="8">
                  <c:v>Жигулевск</c:v>
                </c:pt>
                <c:pt idx="9">
                  <c:v>Октябрьск</c:v>
                </c:pt>
              </c:strCache>
            </c:strRef>
          </c:cat>
          <c:val>
            <c:numRef>
              <c:f>Лист1!$G$66:$G$75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  <c:pt idx="4">
                  <c:v>5</c:v>
                </c:pt>
                <c:pt idx="5">
                  <c:v>9</c:v>
                </c:pt>
                <c:pt idx="6">
                  <c:v>4</c:v>
                </c:pt>
                <c:pt idx="7">
                  <c:v>6</c:v>
                </c:pt>
                <c:pt idx="8">
                  <c:v>10</c:v>
                </c:pt>
                <c:pt idx="9">
                  <c:v>8</c:v>
                </c:pt>
              </c:numCache>
            </c:numRef>
          </c:val>
        </c:ser>
        <c:dLbls>
          <c:showVal val="1"/>
        </c:dLbls>
        <c:shape val="cylinder"/>
        <c:axId val="69766144"/>
        <c:axId val="69776128"/>
        <c:axId val="0"/>
      </c:bar3DChart>
      <c:catAx>
        <c:axId val="69766144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69776128"/>
        <c:crosses val="autoZero"/>
        <c:auto val="1"/>
        <c:lblAlgn val="ctr"/>
        <c:lblOffset val="100"/>
      </c:catAx>
      <c:valAx>
        <c:axId val="69776128"/>
        <c:scaling>
          <c:orientation val="minMax"/>
        </c:scaling>
        <c:delete val="1"/>
        <c:axPos val="l"/>
        <c:numFmt formatCode="General" sourceLinked="1"/>
        <c:tickLblPos val="none"/>
        <c:crossAx val="697661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300765529308953"/>
          <c:y val="0.79369830854476564"/>
          <c:w val="0.13865901137357817"/>
          <c:h val="0.16882560513269174"/>
        </c:manualLayout>
      </c:layout>
      <c:txPr>
        <a:bodyPr/>
        <a:lstStyle/>
        <a:p>
          <a:pPr>
            <a:defRPr sz="1800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800"/>
            </a:pPr>
            <a:r>
              <a:rPr lang="ru-RU" sz="2800"/>
              <a:t>Рейтинг по уровню естественного прироста (убыли) населения (место)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Лист1!$F$107:$F$109</c:f>
              <c:strCache>
                <c:ptCount val="1"/>
                <c:pt idx="0">
                  <c:v>2011 год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solidFill>
                      <a:srgbClr val="0070C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Лист1!$E$110:$E$119</c:f>
              <c:strCache>
                <c:ptCount val="10"/>
                <c:pt idx="0">
                  <c:v>Тольятти</c:v>
                </c:pt>
                <c:pt idx="1">
                  <c:v>Кинель</c:v>
                </c:pt>
                <c:pt idx="2">
                  <c:v>Самара</c:v>
                </c:pt>
                <c:pt idx="3">
                  <c:v>Новокуйбышевск</c:v>
                </c:pt>
                <c:pt idx="4">
                  <c:v>Сызрань</c:v>
                </c:pt>
                <c:pt idx="5">
                  <c:v>Похвистнево</c:v>
                </c:pt>
                <c:pt idx="6">
                  <c:v>Чапаевск</c:v>
                </c:pt>
                <c:pt idx="7">
                  <c:v>Отрадный</c:v>
                </c:pt>
                <c:pt idx="8">
                  <c:v>Жигулевск</c:v>
                </c:pt>
                <c:pt idx="9">
                  <c:v>Октябрьск</c:v>
                </c:pt>
              </c:strCache>
            </c:strRef>
          </c:cat>
          <c:val>
            <c:numRef>
              <c:f>Лист1!$F$110:$F$119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Лист1!$G$107:$G$109</c:f>
              <c:strCache>
                <c:ptCount val="1"/>
                <c:pt idx="0">
                  <c:v>2010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Лист1!$E$110:$E$119</c:f>
              <c:strCache>
                <c:ptCount val="10"/>
                <c:pt idx="0">
                  <c:v>Тольятти</c:v>
                </c:pt>
                <c:pt idx="1">
                  <c:v>Кинель</c:v>
                </c:pt>
                <c:pt idx="2">
                  <c:v>Самара</c:v>
                </c:pt>
                <c:pt idx="3">
                  <c:v>Новокуйбышевск</c:v>
                </c:pt>
                <c:pt idx="4">
                  <c:v>Сызрань</c:v>
                </c:pt>
                <c:pt idx="5">
                  <c:v>Похвистнево</c:v>
                </c:pt>
                <c:pt idx="6">
                  <c:v>Чапаевск</c:v>
                </c:pt>
                <c:pt idx="7">
                  <c:v>Отрадный</c:v>
                </c:pt>
                <c:pt idx="8">
                  <c:v>Жигулевск</c:v>
                </c:pt>
                <c:pt idx="9">
                  <c:v>Октябрьск</c:v>
                </c:pt>
              </c:strCache>
            </c:strRef>
          </c:cat>
          <c:val>
            <c:numRef>
              <c:f>Лист1!$G$110:$G$119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5</c:v>
                </c:pt>
                <c:pt idx="3">
                  <c:v>7</c:v>
                </c:pt>
                <c:pt idx="4">
                  <c:v>8</c:v>
                </c:pt>
                <c:pt idx="5">
                  <c:v>4</c:v>
                </c:pt>
                <c:pt idx="6">
                  <c:v>9</c:v>
                </c:pt>
                <c:pt idx="7">
                  <c:v>3</c:v>
                </c:pt>
                <c:pt idx="8">
                  <c:v>6</c:v>
                </c:pt>
                <c:pt idx="9">
                  <c:v>10</c:v>
                </c:pt>
              </c:numCache>
            </c:numRef>
          </c:val>
        </c:ser>
        <c:dLbls>
          <c:showVal val="1"/>
        </c:dLbls>
        <c:shape val="box"/>
        <c:axId val="69827200"/>
        <c:axId val="69833088"/>
        <c:axId val="0"/>
      </c:bar3DChart>
      <c:catAx>
        <c:axId val="69827200"/>
        <c:scaling>
          <c:orientation val="minMax"/>
        </c:scaling>
        <c:axPos val="b"/>
        <c:tickLblPos val="nextTo"/>
        <c:txPr>
          <a:bodyPr/>
          <a:lstStyle/>
          <a:p>
            <a:pPr>
              <a:defRPr sz="2400"/>
            </a:pPr>
            <a:endParaRPr lang="ru-RU"/>
          </a:p>
        </c:txPr>
        <c:crossAx val="69833088"/>
        <c:crosses val="autoZero"/>
        <c:auto val="1"/>
        <c:lblAlgn val="ctr"/>
        <c:lblOffset val="100"/>
      </c:catAx>
      <c:valAx>
        <c:axId val="69833088"/>
        <c:scaling>
          <c:orientation val="minMax"/>
        </c:scaling>
        <c:delete val="1"/>
        <c:axPos val="l"/>
        <c:numFmt formatCode="General" sourceLinked="1"/>
        <c:tickLblPos val="none"/>
        <c:crossAx val="698272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800"/>
            </a:pPr>
            <a:r>
              <a:rPr lang="ru-RU" sz="2800"/>
              <a:t>Рейтинг по уровню инвестиций на душу населения (место)</a:t>
            </a:r>
          </a:p>
        </c:rich>
      </c:tx>
      <c:layout/>
    </c:title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Лист1!$F$32:$F$34</c:f>
              <c:strCache>
                <c:ptCount val="1"/>
                <c:pt idx="0">
                  <c:v>2011 год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Лист1!$E$35:$E$44</c:f>
              <c:strCache>
                <c:ptCount val="10"/>
                <c:pt idx="0">
                  <c:v>Новокуйбышевск</c:v>
                </c:pt>
                <c:pt idx="1">
                  <c:v>Самара</c:v>
                </c:pt>
                <c:pt idx="2">
                  <c:v>Сызрань</c:v>
                </c:pt>
                <c:pt idx="3">
                  <c:v>Отрадный</c:v>
                </c:pt>
                <c:pt idx="4">
                  <c:v>Тольятти</c:v>
                </c:pt>
                <c:pt idx="5">
                  <c:v>Жигулевск</c:v>
                </c:pt>
                <c:pt idx="6">
                  <c:v>Октябрьск</c:v>
                </c:pt>
                <c:pt idx="7">
                  <c:v>Кинель</c:v>
                </c:pt>
                <c:pt idx="8">
                  <c:v>Чапаевск</c:v>
                </c:pt>
                <c:pt idx="9">
                  <c:v>Похвистнево</c:v>
                </c:pt>
              </c:strCache>
            </c:strRef>
          </c:cat>
          <c:val>
            <c:numRef>
              <c:f>Лист1!$F$35:$F$44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Лист1!$G$32:$G$34</c:f>
              <c:strCache>
                <c:ptCount val="1"/>
                <c:pt idx="0">
                  <c:v>2010 год</c:v>
                </c:pt>
              </c:strCache>
            </c:strRef>
          </c:tx>
          <c:dLbls>
            <c:dLbl>
              <c:idx val="0"/>
              <c:layout>
                <c:manualLayout>
                  <c:x val="1.3888888888888937E-3"/>
                  <c:y val="-2.2222222222222251E-2"/>
                </c:manualLayout>
              </c:layout>
              <c:showVal val="1"/>
            </c:dLbl>
            <c:dLbl>
              <c:idx val="2"/>
              <c:layout>
                <c:manualLayout>
                  <c:x val="5.5555555555555046E-3"/>
                  <c:y val="-1.6666666666666701E-2"/>
                </c:manualLayout>
              </c:layout>
              <c:showVal val="1"/>
            </c:dLbl>
            <c:dLbl>
              <c:idx val="4"/>
              <c:layout>
                <c:manualLayout>
                  <c:x val="1.1111111111111125E-2"/>
                  <c:y val="-2.2222222222222202E-2"/>
                </c:manualLayout>
              </c:layout>
              <c:showVal val="1"/>
            </c:dLbl>
            <c:dLbl>
              <c:idx val="5"/>
              <c:layout>
                <c:manualLayout>
                  <c:x val="1.5277777777777781E-2"/>
                  <c:y val="-7.4074074074073487E-3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-1.2962962962962963E-2"/>
                </c:manualLayout>
              </c:layout>
              <c:showVal val="1"/>
            </c:dLbl>
            <c:dLbl>
              <c:idx val="8"/>
              <c:layout>
                <c:manualLayout>
                  <c:x val="-1.3888888888888937E-3"/>
                  <c:y val="-3.1481481481481485E-2"/>
                </c:manualLayout>
              </c:layout>
              <c:showVal val="1"/>
            </c:dLbl>
            <c:dLbl>
              <c:idx val="9"/>
              <c:layout>
                <c:manualLayout>
                  <c:x val="-2.0833333333333398E-2"/>
                  <c:y val="-3.888888888888889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Лист1!$E$35:$E$44</c:f>
              <c:strCache>
                <c:ptCount val="10"/>
                <c:pt idx="0">
                  <c:v>Новокуйбышевск</c:v>
                </c:pt>
                <c:pt idx="1">
                  <c:v>Самара</c:v>
                </c:pt>
                <c:pt idx="2">
                  <c:v>Сызрань</c:v>
                </c:pt>
                <c:pt idx="3">
                  <c:v>Отрадный</c:v>
                </c:pt>
                <c:pt idx="4">
                  <c:v>Тольятти</c:v>
                </c:pt>
                <c:pt idx="5">
                  <c:v>Жигулевск</c:v>
                </c:pt>
                <c:pt idx="6">
                  <c:v>Октябрьск</c:v>
                </c:pt>
                <c:pt idx="7">
                  <c:v>Кинель</c:v>
                </c:pt>
                <c:pt idx="8">
                  <c:v>Чапаевск</c:v>
                </c:pt>
                <c:pt idx="9">
                  <c:v>Похвистнево</c:v>
                </c:pt>
              </c:strCache>
            </c:strRef>
          </c:cat>
          <c:val>
            <c:numRef>
              <c:f>Лист1!$G$35:$G$44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7</c:v>
                </c:pt>
                <c:pt idx="4">
                  <c:v>5</c:v>
                </c:pt>
                <c:pt idx="5">
                  <c:v>4</c:v>
                </c:pt>
                <c:pt idx="6">
                  <c:v>8</c:v>
                </c:pt>
                <c:pt idx="7">
                  <c:v>6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</c:ser>
        <c:dLbls>
          <c:showVal val="1"/>
        </c:dLbls>
        <c:shape val="box"/>
        <c:axId val="69867776"/>
        <c:axId val="69890048"/>
        <c:axId val="0"/>
      </c:bar3DChart>
      <c:catAx>
        <c:axId val="69867776"/>
        <c:scaling>
          <c:orientation val="minMax"/>
        </c:scaling>
        <c:axPos val="l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69890048"/>
        <c:crosses val="autoZero"/>
        <c:auto val="1"/>
        <c:lblAlgn val="ctr"/>
        <c:lblOffset val="100"/>
      </c:catAx>
      <c:valAx>
        <c:axId val="69890048"/>
        <c:scaling>
          <c:orientation val="minMax"/>
        </c:scaling>
        <c:axPos val="b"/>
        <c:numFmt formatCode="General" sourceLinked="1"/>
        <c:tickLblPos val="nextTo"/>
        <c:crossAx val="698677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13409886264217"/>
          <c:y val="0.85630475357247171"/>
          <c:w val="0.28032567804024605"/>
          <c:h val="8.549227179935838E-2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Уровень финансирования</a:t>
            </a:r>
            <a:r>
              <a:rPr lang="ru-RU" sz="2400" baseline="0"/>
              <a:t> ремонта объектов социальной сферы, млн. руб.</a:t>
            </a:r>
            <a:endParaRPr lang="ru-RU" sz="240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Лист1!$G$1</c:f>
              <c:strCache>
                <c:ptCount val="1"/>
                <c:pt idx="0">
                  <c:v>2010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>
                    <a:solidFill>
                      <a:srgbClr val="0070C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Лист1!$F$2:$F$6</c:f>
              <c:strCache>
                <c:ptCount val="5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Культура</c:v>
                </c:pt>
                <c:pt idx="3">
                  <c:v>Здравоохранение</c:v>
                </c:pt>
                <c:pt idx="4">
                  <c:v>Физ-ра и спорт</c:v>
                </c:pt>
              </c:strCache>
            </c:strRef>
          </c:cat>
          <c:val>
            <c:numRef>
              <c:f>Лист1!$G$2:$G$6</c:f>
              <c:numCache>
                <c:formatCode>General</c:formatCode>
                <c:ptCount val="5"/>
                <c:pt idx="0">
                  <c:v>1.3</c:v>
                </c:pt>
                <c:pt idx="1">
                  <c:v>2.9</c:v>
                </c:pt>
                <c:pt idx="2">
                  <c:v>2.1</c:v>
                </c:pt>
                <c:pt idx="3">
                  <c:v>10.9</c:v>
                </c:pt>
                <c:pt idx="4">
                  <c:v>0.60000000000000064</c:v>
                </c:pt>
              </c:numCache>
            </c:numRef>
          </c:val>
        </c:ser>
        <c:ser>
          <c:idx val="1"/>
          <c:order val="1"/>
          <c:tx>
            <c:strRef>
              <c:f>Лист1!$H$1</c:f>
              <c:strCache>
                <c:ptCount val="1"/>
                <c:pt idx="0">
                  <c:v>2011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Лист1!$F$2:$F$6</c:f>
              <c:strCache>
                <c:ptCount val="5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Культура</c:v>
                </c:pt>
                <c:pt idx="3">
                  <c:v>Здравоохранение</c:v>
                </c:pt>
                <c:pt idx="4">
                  <c:v>Физ-ра и спорт</c:v>
                </c:pt>
              </c:strCache>
            </c:strRef>
          </c:cat>
          <c:val>
            <c:numRef>
              <c:f>Лист1!$H$2:$H$6</c:f>
              <c:numCache>
                <c:formatCode>General</c:formatCode>
                <c:ptCount val="5"/>
                <c:pt idx="0">
                  <c:v>1.8</c:v>
                </c:pt>
                <c:pt idx="1">
                  <c:v>42.3</c:v>
                </c:pt>
                <c:pt idx="2">
                  <c:v>12.2</c:v>
                </c:pt>
                <c:pt idx="3">
                  <c:v>32.700000000000003</c:v>
                </c:pt>
                <c:pt idx="4">
                  <c:v>0.4</c:v>
                </c:pt>
              </c:numCache>
            </c:numRef>
          </c:val>
        </c:ser>
        <c:dLbls>
          <c:showVal val="1"/>
        </c:dLbls>
        <c:axId val="69907968"/>
        <c:axId val="69909504"/>
      </c:barChart>
      <c:catAx>
        <c:axId val="699079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69909504"/>
        <c:crosses val="autoZero"/>
        <c:auto val="1"/>
        <c:lblAlgn val="ctr"/>
        <c:lblOffset val="100"/>
      </c:catAx>
      <c:valAx>
        <c:axId val="69909504"/>
        <c:scaling>
          <c:orientation val="minMax"/>
        </c:scaling>
        <c:delete val="1"/>
        <c:axPos val="l"/>
        <c:numFmt formatCode="General" sourceLinked="1"/>
        <c:tickLblPos val="none"/>
        <c:crossAx val="69907968"/>
        <c:crosses val="autoZero"/>
        <c:crossBetween val="between"/>
      </c:valAx>
      <c:spPr>
        <a:noFill/>
      </c:spPr>
    </c:plotArea>
    <c:legend>
      <c:legendPos val="t"/>
      <c:layout/>
      <c:txPr>
        <a:bodyPr/>
        <a:lstStyle/>
        <a:p>
          <a:pPr>
            <a:defRPr sz="2000" b="1"/>
          </a:pPr>
          <a:endParaRPr lang="ru-RU"/>
        </a:p>
      </c:txPr>
    </c:legend>
    <c:plotVisOnly val="1"/>
  </c:chart>
  <c:spPr>
    <a:gradFill flip="none" rotWithShape="1">
      <a:gsLst>
        <a:gs pos="0">
          <a:srgbClr val="CCCCFF"/>
        </a:gs>
        <a:gs pos="17999">
          <a:srgbClr val="99CCFF"/>
        </a:gs>
        <a:gs pos="36000">
          <a:srgbClr val="9966FF"/>
        </a:gs>
        <a:gs pos="61000">
          <a:srgbClr val="CC99FF"/>
        </a:gs>
        <a:gs pos="82001">
          <a:srgbClr val="99CCFF"/>
        </a:gs>
        <a:gs pos="100000">
          <a:srgbClr val="CCCCFF"/>
        </a:gs>
      </a:gsLst>
      <a:path path="rect">
        <a:fillToRect l="100000" t="100000"/>
      </a:path>
      <a:tileRect r="-100000" b="-100000"/>
    </a:gra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600"/>
            </a:pPr>
            <a:r>
              <a:rPr lang="ru-RU" sz="2600" dirty="0" smtClean="0"/>
              <a:t>Гражданские дела, </a:t>
            </a:r>
            <a:r>
              <a:rPr lang="ru-RU" sz="2600" dirty="0"/>
              <a:t>рассмотренных в </a:t>
            </a:r>
            <a:r>
              <a:rPr lang="ru-RU" sz="2600" dirty="0" smtClean="0"/>
              <a:t>суде</a:t>
            </a:r>
            <a:endParaRPr lang="ru-RU" sz="2600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Лист2!$A$18:$A$20</c:f>
              <c:strCache>
                <c:ptCount val="3"/>
                <c:pt idx="0">
                  <c:v>Похвистневский районный суд</c:v>
                </c:pt>
                <c:pt idx="1">
                  <c:v>Мировой суд</c:v>
                </c:pt>
                <c:pt idx="2">
                  <c:v>Арбитражный суд</c:v>
                </c:pt>
              </c:strCache>
            </c:strRef>
          </c:cat>
          <c:val>
            <c:numRef>
              <c:f>Лист2!$B$18:$B$20</c:f>
              <c:numCache>
                <c:formatCode>General</c:formatCode>
                <c:ptCount val="3"/>
                <c:pt idx="0">
                  <c:v>173</c:v>
                </c:pt>
                <c:pt idx="1">
                  <c:v>64</c:v>
                </c:pt>
                <c:pt idx="2">
                  <c:v>8</c:v>
                </c:pt>
              </c:numCache>
            </c:numRef>
          </c:val>
        </c:ser>
        <c:shape val="cone"/>
        <c:axId val="68277760"/>
        <c:axId val="68279296"/>
        <c:axId val="0"/>
      </c:bar3DChart>
      <c:catAx>
        <c:axId val="682777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68279296"/>
        <c:crosses val="autoZero"/>
        <c:auto val="1"/>
        <c:lblAlgn val="ctr"/>
        <c:lblOffset val="100"/>
      </c:catAx>
      <c:valAx>
        <c:axId val="6827929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68277760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8.957026022864167E-3"/>
          <c:y val="4.0628469640316092E-2"/>
          <c:w val="0.98913590323966938"/>
          <c:h val="0.8149459183483734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Всего обращений</c:v>
                </c:pt>
                <c:pt idx="1">
                  <c:v>Жилищные вопросы</c:v>
                </c:pt>
                <c:pt idx="2">
                  <c:v>Вопросы ЖКХ</c:v>
                </c:pt>
                <c:pt idx="3">
                  <c:v>Социальная сфера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128</c:v>
                </c:pt>
                <c:pt idx="1">
                  <c:v>75</c:v>
                </c:pt>
                <c:pt idx="2">
                  <c:v>28</c:v>
                </c:pt>
                <c:pt idx="3">
                  <c:v>9</c:v>
                </c:pt>
                <c:pt idx="4">
                  <c:v>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Всего обращений</c:v>
                </c:pt>
                <c:pt idx="1">
                  <c:v>Жилищные вопросы</c:v>
                </c:pt>
                <c:pt idx="2">
                  <c:v>Вопросы ЖКХ</c:v>
                </c:pt>
                <c:pt idx="3">
                  <c:v>Социальная сфера</c:v>
                </c:pt>
                <c:pt idx="4">
                  <c:v>Прочие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184</c:v>
                </c:pt>
                <c:pt idx="1">
                  <c:v>110</c:v>
                </c:pt>
                <c:pt idx="2">
                  <c:v>32</c:v>
                </c:pt>
                <c:pt idx="3">
                  <c:v>25</c:v>
                </c:pt>
                <c:pt idx="4">
                  <c:v>17</c:v>
                </c:pt>
              </c:numCache>
            </c:numRef>
          </c:val>
        </c:ser>
        <c:axId val="78616832"/>
        <c:axId val="78618624"/>
      </c:barChart>
      <c:catAx>
        <c:axId val="7861683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8618624"/>
        <c:crosses val="autoZero"/>
        <c:auto val="1"/>
        <c:lblAlgn val="ctr"/>
        <c:lblOffset val="100"/>
      </c:catAx>
      <c:valAx>
        <c:axId val="78618624"/>
        <c:scaling>
          <c:orientation val="minMax"/>
        </c:scaling>
        <c:delete val="1"/>
        <c:axPos val="l"/>
        <c:numFmt formatCode="General" sourceLinked="1"/>
        <c:tickLblPos val="none"/>
        <c:crossAx val="7861683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528</c:v>
                </c:pt>
                <c:pt idx="1">
                  <c:v>581</c:v>
                </c:pt>
                <c:pt idx="2">
                  <c:v>627</c:v>
                </c:pt>
                <c:pt idx="3">
                  <c:v>915</c:v>
                </c:pt>
                <c:pt idx="4">
                  <c:v>1051</c:v>
                </c:pt>
                <c:pt idx="5">
                  <c:v>1001</c:v>
                </c:pt>
                <c:pt idx="6">
                  <c:v>1040</c:v>
                </c:pt>
                <c:pt idx="7">
                  <c:v>1522</c:v>
                </c:pt>
                <c:pt idx="8">
                  <c:v>1406</c:v>
                </c:pt>
                <c:pt idx="9">
                  <c:v>1450</c:v>
                </c:pt>
                <c:pt idx="10">
                  <c:v>1202</c:v>
                </c:pt>
              </c:numCache>
            </c:numRef>
          </c:val>
        </c:ser>
        <c:gapWidth val="92"/>
        <c:gapDepth val="127"/>
        <c:shape val="cylinder"/>
        <c:axId val="78795136"/>
        <c:axId val="78796672"/>
        <c:axId val="0"/>
      </c:bar3DChart>
      <c:catAx>
        <c:axId val="78795136"/>
        <c:scaling>
          <c:orientation val="minMax"/>
        </c:scaling>
        <c:axPos val="b"/>
        <c:numFmt formatCode="General" sourceLinked="1"/>
        <c:tickLblPos val="nextTo"/>
        <c:crossAx val="78796672"/>
        <c:crosses val="autoZero"/>
        <c:auto val="1"/>
        <c:lblAlgn val="ctr"/>
        <c:lblOffset val="100"/>
      </c:catAx>
      <c:valAx>
        <c:axId val="78796672"/>
        <c:scaling>
          <c:orientation val="minMax"/>
        </c:scaling>
        <c:delete val="1"/>
        <c:axPos val="l"/>
        <c:numFmt formatCode="General" sourceLinked="1"/>
        <c:tickLblPos val="none"/>
        <c:crossAx val="787951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 год</c:v>
                </c:pt>
              </c:strCache>
            </c:strRef>
          </c:tx>
          <c:dLbls>
            <c:dLbl>
              <c:idx val="0"/>
              <c:layout>
                <c:manualLayout>
                  <c:x val="2.0733782502496002E-2"/>
                  <c:y val="2.1608664700221462E-3"/>
                </c:manualLayout>
              </c:layout>
              <c:showVal val="1"/>
            </c:dLbl>
            <c:dLbl>
              <c:idx val="1"/>
              <c:layout>
                <c:manualLayout>
                  <c:x val="4.3062471351337978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2.711340788787945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из Управления по работе с обращениями граждан Контрольного департамента Губернатора Самарской области</c:v>
                </c:pt>
                <c:pt idx="1">
                  <c:v>от Президента Российской Федерации </c:v>
                </c:pt>
                <c:pt idx="2">
                  <c:v>из Правительства Самарской области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55</c:v>
                </c:pt>
                <c:pt idx="1">
                  <c:v>16</c:v>
                </c:pt>
                <c:pt idx="2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 год</c:v>
                </c:pt>
              </c:strCache>
            </c:strRef>
          </c:tx>
          <c:dLbls>
            <c:dLbl>
              <c:idx val="0"/>
              <c:layout>
                <c:manualLayout>
                  <c:x val="1.4354157117112619E-2"/>
                  <c:y val="-4.3217329400442915E-3"/>
                </c:manualLayout>
              </c:layout>
              <c:showVal val="1"/>
            </c:dLbl>
            <c:dLbl>
              <c:idx val="1"/>
              <c:layout>
                <c:manualLayout>
                  <c:x val="3.0303220580571125E-2"/>
                  <c:y val="-4.3217329400442915E-3"/>
                </c:manualLayout>
              </c:layout>
              <c:showVal val="1"/>
            </c:dLbl>
            <c:dLbl>
              <c:idx val="2"/>
              <c:layout>
                <c:manualLayout>
                  <c:x val="1.4354157117112678E-2"/>
                  <c:y val="-3.0252130580310115E-2"/>
                </c:manualLayout>
              </c:layout>
              <c:showVal val="1"/>
            </c:dLbl>
            <c:dLbl>
              <c:idx val="4"/>
              <c:layout>
                <c:manualLayout>
                  <c:x val="1.1306243793647953E-2"/>
                  <c:y val="-1.8470289194553603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из Управления по работе с обращениями граждан Контрольного департамента Губернатора Самарской области</c:v>
                </c:pt>
                <c:pt idx="1">
                  <c:v>от Президента Российской Федерации </c:v>
                </c:pt>
                <c:pt idx="2">
                  <c:v>из Правительства Самарской области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78</c:v>
                </c:pt>
                <c:pt idx="1">
                  <c:v>38</c:v>
                </c:pt>
                <c:pt idx="2">
                  <c:v>16</c:v>
                </c:pt>
              </c:numCache>
            </c:numRef>
          </c:val>
        </c:ser>
        <c:shape val="box"/>
        <c:axId val="78834688"/>
        <c:axId val="79434496"/>
        <c:axId val="0"/>
      </c:bar3DChart>
      <c:catAx>
        <c:axId val="78834688"/>
        <c:scaling>
          <c:orientation val="minMax"/>
        </c:scaling>
        <c:axPos val="l"/>
        <c:majorTickMark val="cross"/>
        <c:tickLblPos val="low"/>
        <c:txPr>
          <a:bodyPr anchor="ctr" anchorCtr="0"/>
          <a:lstStyle/>
          <a:p>
            <a:pPr>
              <a:defRPr sz="2000"/>
            </a:pPr>
            <a:endParaRPr lang="ru-RU"/>
          </a:p>
        </c:txPr>
        <c:crossAx val="79434496"/>
        <c:crosses val="autoZero"/>
        <c:auto val="1"/>
        <c:lblAlgn val="ctr"/>
        <c:lblOffset val="100"/>
      </c:catAx>
      <c:valAx>
        <c:axId val="79434496"/>
        <c:scaling>
          <c:orientation val="minMax"/>
        </c:scaling>
        <c:axPos val="b"/>
        <c:majorGridlines/>
        <c:numFmt formatCode="General" sourceLinked="1"/>
        <c:tickLblPos val="nextTo"/>
        <c:crossAx val="7883468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Всего</c:v>
                </c:pt>
                <c:pt idx="1">
                  <c:v>Протесты</c:v>
                </c:pt>
                <c:pt idx="2">
                  <c:v>Представления</c:v>
                </c:pt>
                <c:pt idx="3">
                  <c:v>Запросы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63</c:v>
                </c:pt>
                <c:pt idx="1">
                  <c:v>4</c:v>
                </c:pt>
                <c:pt idx="2">
                  <c:v>16</c:v>
                </c:pt>
                <c:pt idx="3">
                  <c:v>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Всего</c:v>
                </c:pt>
                <c:pt idx="1">
                  <c:v>Протесты</c:v>
                </c:pt>
                <c:pt idx="2">
                  <c:v>Представления</c:v>
                </c:pt>
                <c:pt idx="3">
                  <c:v>Запросы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112</c:v>
                </c:pt>
                <c:pt idx="1">
                  <c:v>12</c:v>
                </c:pt>
                <c:pt idx="2">
                  <c:v>20</c:v>
                </c:pt>
                <c:pt idx="3">
                  <c:v>80</c:v>
                </c:pt>
              </c:numCache>
            </c:numRef>
          </c:val>
        </c:ser>
        <c:shape val="cylinder"/>
        <c:axId val="79472896"/>
        <c:axId val="79704064"/>
        <c:axId val="0"/>
      </c:bar3DChart>
      <c:catAx>
        <c:axId val="79472896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9704064"/>
        <c:crosses val="autoZero"/>
        <c:auto val="1"/>
        <c:lblAlgn val="ctr"/>
        <c:lblOffset val="100"/>
      </c:catAx>
      <c:valAx>
        <c:axId val="79704064"/>
        <c:scaling>
          <c:orientation val="minMax"/>
        </c:scaling>
        <c:delete val="1"/>
        <c:axPos val="l"/>
        <c:numFmt formatCode="General" sourceLinked="1"/>
        <c:tickLblPos val="none"/>
        <c:crossAx val="7947289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 год</c:v>
                </c:pt>
              </c:strCache>
            </c:strRef>
          </c:tx>
          <c:dLbls>
            <c:dLbl>
              <c:idx val="0"/>
              <c:layout>
                <c:manualLayout>
                  <c:x val="6.7739204064352423E-3"/>
                  <c:y val="-2.3809523809523812E-2"/>
                </c:manualLayout>
              </c:layout>
              <c:showVal val="1"/>
            </c:dLbl>
            <c:dLbl>
              <c:idx val="1"/>
              <c:layout>
                <c:manualLayout>
                  <c:x val="-8.4674005080441258E-3"/>
                  <c:y val="-2.9100529100529089E-2"/>
                </c:manualLayout>
              </c:layout>
              <c:showVal val="1"/>
            </c:dLbl>
            <c:dLbl>
              <c:idx val="2"/>
              <c:layout>
                <c:manualLayout>
                  <c:x val="-1.5241320914479261E-2"/>
                  <c:y val="-2.3809523809523812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Актив городского округа</c:v>
                </c:pt>
                <c:pt idx="1">
                  <c:v>Домовые комитеты</c:v>
                </c:pt>
                <c:pt idx="2">
                  <c:v>Уличные комитеты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391</c:v>
                </c:pt>
                <c:pt idx="1">
                  <c:v>172</c:v>
                </c:pt>
                <c:pt idx="2">
                  <c:v>197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 год</c:v>
                </c:pt>
              </c:strCache>
            </c:strRef>
          </c:tx>
          <c:dLbls>
            <c:dLbl>
              <c:idx val="0"/>
              <c:layout>
                <c:manualLayout>
                  <c:x val="2.0321761219305706E-2"/>
                  <c:y val="-2.6455026455026631E-3"/>
                </c:manualLayout>
              </c:layout>
              <c:showVal val="1"/>
            </c:dLbl>
            <c:dLbl>
              <c:idx val="1"/>
              <c:layout>
                <c:manualLayout>
                  <c:x val="1.1854360711261643E-2"/>
                  <c:y val="-2.1164021164021166E-2"/>
                </c:manualLayout>
              </c:layout>
              <c:showVal val="1"/>
            </c:dLbl>
            <c:dLbl>
              <c:idx val="2"/>
              <c:layout>
                <c:manualLayout>
                  <c:x val="1.6934801016088193E-2"/>
                  <c:y val="-7.9365079365079413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Актив городского округа</c:v>
                </c:pt>
                <c:pt idx="1">
                  <c:v>Домовые комитеты</c:v>
                </c:pt>
                <c:pt idx="2">
                  <c:v>Уличные комитеты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485</c:v>
                </c:pt>
                <c:pt idx="1">
                  <c:v>211</c:v>
                </c:pt>
                <c:pt idx="2">
                  <c:v>232</c:v>
                </c:pt>
              </c:numCache>
            </c:numRef>
          </c:val>
        </c:ser>
        <c:shape val="cylinder"/>
        <c:axId val="79746560"/>
        <c:axId val="79748096"/>
        <c:axId val="0"/>
      </c:bar3DChart>
      <c:catAx>
        <c:axId val="79746560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9748096"/>
        <c:crosses val="autoZero"/>
        <c:auto val="1"/>
        <c:lblAlgn val="ctr"/>
        <c:lblOffset val="100"/>
      </c:catAx>
      <c:valAx>
        <c:axId val="79748096"/>
        <c:scaling>
          <c:orientation val="minMax"/>
        </c:scaling>
        <c:delete val="1"/>
        <c:axPos val="l"/>
        <c:numFmt formatCode="General" sourceLinked="1"/>
        <c:tickLblPos val="none"/>
        <c:crossAx val="7974656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lrMapOvr bg1="lt1" tx1="dk1" bg2="lt2" tx2="dk2" accent1="accent1" accent2="accent2" accent3="accent3" accent4="accent4" accent5="accent5" accent6="accent6" hlink="hlink" folHlink="folHlink"/>
  <c:chart>
    <c:view3D>
      <c:depthPercent val="100"/>
      <c:rAngAx val="1"/>
    </c:view3D>
    <c:sideWall>
      <c:spPr>
        <a:solidFill>
          <a:srgbClr val="00B0F0"/>
        </a:solidFill>
      </c:spPr>
    </c:sideWall>
    <c:backWall>
      <c:spPr>
        <a:solidFill>
          <a:srgbClr val="00B0F0"/>
        </a:soli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доходы!$A$3</c:f>
              <c:strCache>
                <c:ptCount val="1"/>
                <c:pt idx="0">
                  <c:v>исполнено за 2010 год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25</a:t>
                    </a:r>
                    <a:r>
                      <a:rPr lang="ru-RU" smtClean="0"/>
                      <a:t>3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доходы!$B$2:$C$2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доходы!$B$3:$C$3</c:f>
              <c:numCache>
                <c:formatCode>General</c:formatCode>
                <c:ptCount val="2"/>
                <c:pt idx="0">
                  <c:v>159</c:v>
                </c:pt>
                <c:pt idx="1">
                  <c:v>252</c:v>
                </c:pt>
              </c:numCache>
            </c:numRef>
          </c:val>
        </c:ser>
        <c:ser>
          <c:idx val="1"/>
          <c:order val="1"/>
          <c:tx>
            <c:strRef>
              <c:f>доходы!$A$4</c:f>
              <c:strCache>
                <c:ptCount val="1"/>
                <c:pt idx="0">
                  <c:v>план на 2011 год</c:v>
                </c:pt>
              </c:strCache>
            </c:strRef>
          </c:tx>
          <c:dLbls>
            <c:dLbl>
              <c:idx val="0"/>
              <c:layout>
                <c:manualLayout>
                  <c:x val="1.111111111111114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1111111111111084E-2"/>
                  <c:y val="0"/>
                </c:manualLayout>
              </c:layout>
              <c:showVal val="1"/>
            </c:dLbl>
            <c:showVal val="1"/>
          </c:dLbls>
          <c:cat>
            <c:strRef>
              <c:f>доходы!$B$2:$C$2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доходы!$B$4:$C$4</c:f>
              <c:numCache>
                <c:formatCode>General</c:formatCode>
                <c:ptCount val="2"/>
                <c:pt idx="0">
                  <c:v>157</c:v>
                </c:pt>
                <c:pt idx="1">
                  <c:v>321</c:v>
                </c:pt>
              </c:numCache>
            </c:numRef>
          </c:val>
        </c:ser>
        <c:ser>
          <c:idx val="2"/>
          <c:order val="2"/>
          <c:tx>
            <c:strRef>
              <c:f>доходы!$A$5</c:f>
              <c:strCache>
                <c:ptCount val="1"/>
                <c:pt idx="0">
                  <c:v>исполнено за 2011 год</c:v>
                </c:pt>
              </c:strCache>
            </c:strRef>
          </c:tx>
          <c:dLbls>
            <c:dLbl>
              <c:idx val="0"/>
              <c:layout>
                <c:manualLayout>
                  <c:x val="1.8187035731662117E-2"/>
                  <c:y val="9.553317378316024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5</a:t>
                    </a:r>
                  </a:p>
                  <a:p>
                    <a:r>
                      <a:rPr lang="ru-RU" dirty="0" smtClean="0">
                        <a:solidFill>
                          <a:srgbClr val="FFFF00"/>
                        </a:solidFill>
                      </a:rPr>
                      <a:t>К пл-104%</a:t>
                    </a:r>
                  </a:p>
                  <a:p>
                    <a:r>
                      <a:rPr lang="ru-RU" dirty="0" smtClean="0">
                        <a:solidFill>
                          <a:srgbClr val="FFFF00"/>
                        </a:solidFill>
                      </a:rPr>
                      <a:t>К 2010-104%</a:t>
                    </a:r>
                    <a:endParaRPr lang="en-US" dirty="0">
                      <a:solidFill>
                        <a:srgbClr val="FFFF00"/>
                      </a:solidFill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1.6666610798033981E-2"/>
                  <c:y val="7.103763162117807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320</a:t>
                    </a:r>
                    <a:endParaRPr lang="ru-RU" dirty="0" smtClean="0"/>
                  </a:p>
                  <a:p>
                    <a:r>
                      <a:rPr lang="ru-RU" dirty="0" smtClean="0">
                        <a:solidFill>
                          <a:srgbClr val="FFFF00"/>
                        </a:solidFill>
                      </a:rPr>
                      <a:t>        К</a:t>
                    </a:r>
                    <a:r>
                      <a:rPr lang="ru-RU" baseline="0" dirty="0" smtClean="0">
                        <a:solidFill>
                          <a:srgbClr val="FFFF00"/>
                        </a:solidFill>
                      </a:rPr>
                      <a:t> пл-99,7%</a:t>
                    </a:r>
                  </a:p>
                  <a:p>
                    <a:r>
                      <a:rPr lang="ru-RU" baseline="0" dirty="0" smtClean="0">
                        <a:solidFill>
                          <a:srgbClr val="FFFF00"/>
                        </a:solidFill>
                      </a:rPr>
                      <a:t>   К 2010-126%</a:t>
                    </a:r>
                    <a:endParaRPr lang="en-US" dirty="0">
                      <a:solidFill>
                        <a:srgbClr val="FFFF00"/>
                      </a:solidFill>
                    </a:endParaRPr>
                  </a:p>
                </c:rich>
              </c:tx>
              <c:showVal val="1"/>
            </c:dLbl>
            <c:showVal val="1"/>
          </c:dLbls>
          <c:cat>
            <c:strRef>
              <c:f>доходы!$B$2:$C$2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доходы!$B$5:$C$5</c:f>
              <c:numCache>
                <c:formatCode>General</c:formatCode>
                <c:ptCount val="2"/>
                <c:pt idx="0">
                  <c:v>163</c:v>
                </c:pt>
                <c:pt idx="1">
                  <c:v>320</c:v>
                </c:pt>
              </c:numCache>
            </c:numRef>
          </c:val>
        </c:ser>
        <c:shape val="cylinder"/>
        <c:axId val="69320704"/>
        <c:axId val="69322240"/>
        <c:axId val="0"/>
      </c:bar3DChart>
      <c:catAx>
        <c:axId val="693207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9322240"/>
        <c:crosses val="autoZero"/>
        <c:auto val="1"/>
        <c:lblAlgn val="ctr"/>
        <c:lblOffset val="100"/>
      </c:catAx>
      <c:valAx>
        <c:axId val="69322240"/>
        <c:scaling>
          <c:orientation val="minMax"/>
        </c:scaling>
        <c:delete val="1"/>
        <c:axPos val="l"/>
        <c:numFmt formatCode="General" sourceLinked="1"/>
        <c:tickLblPos val="none"/>
        <c:crossAx val="6932070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spPr>
    <a:solidFill>
      <a:srgbClr val="0070C0"/>
    </a:solidFill>
  </c:spPr>
  <c:txPr>
    <a:bodyPr/>
    <a:lstStyle/>
    <a:p>
      <a:pPr>
        <a:defRPr sz="1800"/>
      </a:pPr>
      <a:endParaRPr lang="ru-RU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Рейтинг по уровню бюджетной обеспеченности на душу населения за счет собственных доходов (место)</a:t>
            </a:r>
          </a:p>
        </c:rich>
      </c:tx>
      <c:layout/>
    </c:title>
    <c:view3D>
      <c:rAngAx val="1"/>
    </c:view3D>
    <c:sideWall>
      <c:spPr>
        <a:solidFill>
          <a:srgbClr val="FFFF00">
            <a:alpha val="26000"/>
          </a:srgbClr>
        </a:solidFill>
      </c:spPr>
    </c:sideWall>
    <c:backWall>
      <c:spPr>
        <a:solidFill>
          <a:srgbClr val="FFFF00">
            <a:alpha val="26000"/>
          </a:srgbClr>
        </a:soli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Лист1!$F$78:$F$80</c:f>
              <c:strCache>
                <c:ptCount val="1"/>
                <c:pt idx="0">
                  <c:v>2011 год</c:v>
                </c:pt>
              </c:strCache>
            </c:strRef>
          </c:tx>
          <c:dLbls>
            <c:delete val="1"/>
          </c:dLbls>
          <c:cat>
            <c:strRef>
              <c:f>Лист1!$E$81:$E$90</c:f>
              <c:strCache>
                <c:ptCount val="10"/>
                <c:pt idx="0">
                  <c:v>Самара</c:v>
                </c:pt>
                <c:pt idx="1">
                  <c:v>Новокуйбышевск</c:v>
                </c:pt>
                <c:pt idx="2">
                  <c:v>Тольятти</c:v>
                </c:pt>
                <c:pt idx="3">
                  <c:v>Отрадный</c:v>
                </c:pt>
                <c:pt idx="4">
                  <c:v>Сызрань</c:v>
                </c:pt>
                <c:pt idx="5">
                  <c:v>Кинель</c:v>
                </c:pt>
                <c:pt idx="6">
                  <c:v>Похвистнево</c:v>
                </c:pt>
                <c:pt idx="7">
                  <c:v>Жигулевск</c:v>
                </c:pt>
                <c:pt idx="8">
                  <c:v>Октябрьск</c:v>
                </c:pt>
                <c:pt idx="9">
                  <c:v>Чапаевск</c:v>
                </c:pt>
              </c:strCache>
            </c:strRef>
          </c:cat>
          <c:val>
            <c:numRef>
              <c:f>Лист1!$F$81:$F$90</c:f>
              <c:numCache>
                <c:formatCode>General</c:formatCode>
                <c:ptCount val="10"/>
                <c:pt idx="0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Лист1!$G$78:$G$80</c:f>
              <c:strCache>
                <c:ptCount val="1"/>
                <c:pt idx="0">
                  <c:v>2010 год</c:v>
                </c:pt>
              </c:strCache>
            </c:strRef>
          </c:tx>
          <c:dLbls>
            <c:delete val="1"/>
          </c:dLbls>
          <c:cat>
            <c:strRef>
              <c:f>Лист1!$E$81:$E$90</c:f>
              <c:strCache>
                <c:ptCount val="10"/>
                <c:pt idx="0">
                  <c:v>Самара</c:v>
                </c:pt>
                <c:pt idx="1">
                  <c:v>Новокуйбышевск</c:v>
                </c:pt>
                <c:pt idx="2">
                  <c:v>Тольятти</c:v>
                </c:pt>
                <c:pt idx="3">
                  <c:v>Отрадный</c:v>
                </c:pt>
                <c:pt idx="4">
                  <c:v>Сызрань</c:v>
                </c:pt>
                <c:pt idx="5">
                  <c:v>Кинель</c:v>
                </c:pt>
                <c:pt idx="6">
                  <c:v>Похвистнево</c:v>
                </c:pt>
                <c:pt idx="7">
                  <c:v>Жигулевск</c:v>
                </c:pt>
                <c:pt idx="8">
                  <c:v>Октябрьск</c:v>
                </c:pt>
                <c:pt idx="9">
                  <c:v>Чапаевск</c:v>
                </c:pt>
              </c:strCache>
            </c:strRef>
          </c:cat>
          <c:val>
            <c:numRef>
              <c:f>Лист1!$G$81:$G$90</c:f>
              <c:numCache>
                <c:formatCode>General</c:formatCode>
                <c:ptCount val="10"/>
                <c:pt idx="0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</c:ser>
        <c:dLbls>
          <c:showVal val="1"/>
        </c:dLbls>
        <c:shape val="cone"/>
        <c:axId val="68825472"/>
        <c:axId val="68827008"/>
        <c:axId val="0"/>
      </c:bar3DChart>
      <c:catAx>
        <c:axId val="6882547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68827008"/>
        <c:crosses val="autoZero"/>
        <c:auto val="1"/>
        <c:lblAlgn val="ctr"/>
        <c:lblOffset val="100"/>
      </c:catAx>
      <c:valAx>
        <c:axId val="68827008"/>
        <c:scaling>
          <c:orientation val="minMax"/>
        </c:scaling>
        <c:delete val="1"/>
        <c:axPos val="l"/>
        <c:numFmt formatCode="General" sourceLinked="1"/>
        <c:tickLblPos val="none"/>
        <c:crossAx val="6882547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 b="1"/>
          </a:pPr>
          <a:endParaRPr lang="ru-RU"/>
        </a:p>
      </c:txPr>
    </c:legend>
    <c:plotVisOnly val="1"/>
  </c:chart>
  <c:spPr>
    <a:solidFill>
      <a:srgbClr val="FFFF00">
        <a:alpha val="57000"/>
      </a:srgbClr>
    </a:solidFill>
  </c:sp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0.04326</cdr:x>
      <cdr:y>0.06951</cdr:y>
    </cdr:from>
    <cdr:to>
      <cdr:x>0.11413</cdr:x>
      <cdr:y>0.143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95536" y="476672"/>
          <a:ext cx="648072" cy="504056"/>
        </a:xfrm>
        <a:prstGeom xmlns:a="http://schemas.openxmlformats.org/drawingml/2006/main" prst="rect">
          <a:avLst/>
        </a:prstGeom>
        <a:solidFill xmlns:a="http://schemas.openxmlformats.org/drawingml/2006/main">
          <a:srgbClr val="4F81BD"/>
        </a:solidFill>
        <a:ln xmlns:a="http://schemas.openxmlformats.org/drawingml/2006/main" w="2540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3200" b="1" dirty="0" smtClean="0"/>
            <a:t>1</a:t>
          </a:r>
          <a:endParaRPr lang="ru-RU" sz="32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0.12988</cdr:x>
      <cdr:y>0.12201</cdr:y>
    </cdr:from>
    <cdr:to>
      <cdr:x>0.17713</cdr:x>
      <cdr:y>0.185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87624" y="836712"/>
          <a:ext cx="432048" cy="432048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dirty="0" smtClean="0"/>
            <a:t>1</a:t>
          </a:r>
          <a:endParaRPr lang="ru-RU" sz="2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FC76F-21CB-4F1C-8AC4-1E1805E9F23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70EC2-C11F-434B-A719-F9A9D4A7A5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70EC2-C11F-434B-A719-F9A9D4A7A5F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70EC2-C11F-434B-A719-F9A9D4A7A5F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70EC2-C11F-434B-A719-F9A9D4A7A5F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70EC2-C11F-434B-A719-F9A9D4A7A5F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70EC2-C11F-434B-A719-F9A9D4A7A5F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70EC2-C11F-434B-A719-F9A9D4A7A5F9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36712"/>
            <a:ext cx="9144000" cy="4536504"/>
          </a:xfr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lnSpc>
                <a:spcPct val="130000"/>
              </a:lnSpc>
            </a:pPr>
            <a:r>
              <a:rPr lang="ru-RU" sz="4000" b="1" i="1" cap="none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Отчёт Главы городского округа Похвистнево о результатах его деятельности и деятельности Администрации городского округа 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cap="none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2011 год</a:t>
            </a:r>
            <a:endParaRPr lang="ru-RU" sz="4000" b="1" i="1" cap="none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Центры по работе с населением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36712"/>
          </a:xfrm>
        </p:spPr>
        <p:txBody>
          <a:bodyPr/>
          <a:lstStyle/>
          <a:p>
            <a:r>
              <a:rPr lang="ru-RU" dirty="0" smtClean="0"/>
              <a:t>Общественные организации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692695"/>
          <a:ext cx="8610921" cy="5809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3325"/>
                <a:gridCol w="2750269"/>
                <a:gridCol w="1067327"/>
              </a:tblGrid>
              <a:tr h="360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Председатель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Кол-во</a:t>
                      </a:r>
                      <a:r>
                        <a:rPr lang="ru-RU" sz="18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членов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9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Похвистневская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городская общественная организация ветеранов (пенсионеров) войны, труда, Вооруженных Сил и правоохранительных органов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Волкова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А.Н.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6000</a:t>
                      </a:r>
                    </a:p>
                  </a:txBody>
                  <a:tcPr marL="68580" marR="68580" marT="0" marB="0"/>
                </a:tc>
              </a:tr>
              <a:tr h="1312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Городская общественная организация  инвалидов Самарской областной организации общероссийской общественной организации «Всероссийское общество инвалидов» (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Похвистневское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ГООИ СОО ВОИ)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Блинова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А.А.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1400</a:t>
                      </a:r>
                    </a:p>
                  </a:txBody>
                  <a:tcPr marL="68580" marR="68580" marT="0" marB="0"/>
                </a:tc>
              </a:tr>
              <a:tr h="86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Общество охотников и рыболовов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Лаврентьев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В.В.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800</a:t>
                      </a:r>
                    </a:p>
                  </a:txBody>
                  <a:tcPr marL="68580" marR="68580" marT="0" marB="0"/>
                </a:tc>
              </a:tr>
              <a:tr h="50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Общество слепых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Пятаев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Ю.С.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250</a:t>
                      </a:r>
                    </a:p>
                  </a:txBody>
                  <a:tcPr marL="68580" marR="68580" marT="0" marB="0"/>
                </a:tc>
              </a:tr>
              <a:tr h="3018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Похвистневское местное отделение Всесоюзного общества глухих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Гайнанов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Ф.Г. 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200</a:t>
                      </a:r>
                    </a:p>
                  </a:txBody>
                  <a:tcPr marL="68580" marR="68580" marT="0" marB="0"/>
                </a:tc>
              </a:tr>
              <a:tr h="1077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Общественная организация «Союз женщин городского округа Похвистнево Самарской области»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Выровчикова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Н.М.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68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/>
          <a:lstStyle/>
          <a:p>
            <a:pPr algn="ctr"/>
            <a:r>
              <a:rPr lang="ru-RU" dirty="0" smtClean="0"/>
              <a:t>Общественные организации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052736"/>
          <a:ext cx="8682928" cy="5695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2664296"/>
                <a:gridCol w="2202208"/>
              </a:tblGrid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+mn-lt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9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+mn-lt"/>
                          <a:ea typeface="Calibri"/>
                          <a:cs typeface="Times New Roman"/>
                        </a:rPr>
                        <a:t>Председатель</a:t>
                      </a:r>
                      <a:endParaRPr lang="ru-RU" sz="19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+mn-lt"/>
                          <a:ea typeface="Calibri"/>
                          <a:cs typeface="Times New Roman"/>
                        </a:rPr>
                        <a:t>Количество</a:t>
                      </a:r>
                      <a:r>
                        <a:rPr lang="ru-RU" sz="19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900" dirty="0" smtClean="0">
                          <a:latin typeface="+mn-lt"/>
                          <a:ea typeface="Calibri"/>
                          <a:cs typeface="Times New Roman"/>
                        </a:rPr>
                        <a:t>членов</a:t>
                      </a:r>
                      <a:endParaRPr lang="ru-RU" sz="19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Общественная палата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Савелов Михаил Степанович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/>
                </a:tc>
              </a:tr>
              <a:tr h="632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Молодежный парламент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Максимов Максим Михайлович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/>
                </a:tc>
              </a:tr>
              <a:tr h="632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Центр немецкой культуры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Мокшанова Лидия Ивановна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70</a:t>
                      </a:r>
                    </a:p>
                  </a:txBody>
                  <a:tcPr marL="68580" marR="68580" marT="0" marB="0"/>
                </a:tc>
              </a:tr>
              <a:tr h="632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Общество «Боевое братство»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Бугранов Александр Александрович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+mn-lt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/>
                </a:tc>
              </a:tr>
              <a:tr h="9803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НКО «Ассоциация предпринимателей городского округа Похвистнево»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Савельева Ольга Николаевна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/>
                </a:tc>
              </a:tr>
              <a:tr h="7108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Некоммерческое партнерство «Содействие»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Соловьев Николай Васильевич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/>
                </a:tc>
              </a:tr>
              <a:tr h="949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Совет общественных некоммерческих организаций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err="1">
                          <a:latin typeface="+mn-lt"/>
                          <a:ea typeface="Calibri"/>
                          <a:cs typeface="Times New Roman"/>
                        </a:rPr>
                        <a:t>Трошаева</a:t>
                      </a: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 Наталья Михайловна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+mn-lt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2" y="476666"/>
          <a:ext cx="9144001" cy="6381337"/>
        </p:xfrm>
        <a:graphic>
          <a:graphicData uri="http://schemas.openxmlformats.org/drawingml/2006/table">
            <a:tbl>
              <a:tblPr/>
              <a:tblGrid>
                <a:gridCol w="3087326"/>
                <a:gridCol w="1196875"/>
                <a:gridCol w="1213047"/>
                <a:gridCol w="1216853"/>
                <a:gridCol w="1216853"/>
                <a:gridCol w="1213047"/>
              </a:tblGrid>
              <a:tr h="26688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Виды доходов</a:t>
                      </a:r>
                    </a:p>
                  </a:txBody>
                  <a:tcPr marL="47329" marR="47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Исполнение  2010г</a:t>
                      </a:r>
                      <a:r>
                        <a:rPr lang="ru-RU" sz="1400" b="1" i="0" dirty="0" smtClean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млн.руб.</a:t>
                      </a:r>
                    </a:p>
                  </a:txBody>
                  <a:tcPr marL="47329" marR="47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2011 год</a:t>
                      </a:r>
                    </a:p>
                  </a:txBody>
                  <a:tcPr marL="47329" marR="47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% исполне-ния к 2010г.</a:t>
                      </a:r>
                    </a:p>
                  </a:txBody>
                  <a:tcPr marL="47329" marR="47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err="1">
                          <a:latin typeface="Times New Roman"/>
                          <a:ea typeface="Times New Roman"/>
                        </a:rPr>
                        <a:t>Утверж-денный</a:t>
                      </a: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 бюджет, млн.руб.</a:t>
                      </a:r>
                    </a:p>
                  </a:txBody>
                  <a:tcPr marL="47329" marR="47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latin typeface="Times New Roman"/>
                          <a:ea typeface="Times New Roman"/>
                        </a:rPr>
                        <a:t>Исполнение</a:t>
                      </a: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,   млн.руб.</a:t>
                      </a:r>
                    </a:p>
                  </a:txBody>
                  <a:tcPr marL="47329" marR="47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% </a:t>
                      </a:r>
                      <a:r>
                        <a:rPr lang="ru-RU" sz="1400" b="1" i="0" dirty="0" err="1">
                          <a:latin typeface="Times New Roman"/>
                          <a:ea typeface="Times New Roman"/>
                        </a:rPr>
                        <a:t>исполне-ния</a:t>
                      </a:r>
                      <a:endParaRPr lang="ru-RU" sz="1400" b="1" i="0" dirty="0">
                        <a:latin typeface="Times New Roman"/>
                        <a:ea typeface="Times New Roman"/>
                      </a:endParaRPr>
                    </a:p>
                  </a:txBody>
                  <a:tcPr marL="47329" marR="47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16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Налоговые и неналоговые доходы, в.т.ч.: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159,4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159,1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165,1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104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104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68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Налоговые доходы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129,7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131,3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135,8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103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8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Неналоговые доходы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29,7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27,8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29,3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99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3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Безвозмездные поступления от других уровней бюджетов, в т.ч.: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252,2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320,6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319,4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123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127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668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- дотации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44,3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34,1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34,1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100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77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8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- субсидии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152,0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211,9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211,9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100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139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8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- субвенции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55,8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41,9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40,8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97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73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0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- прочие межбюджетные трансферты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0,1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32,7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Times New Roman"/>
                          <a:ea typeface="Times New Roman"/>
                        </a:rPr>
                        <a:t>32,6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100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1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Прочие безвозмездные перечисления от организаций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1,5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1,6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1,6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100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107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413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Возврат остатков субсидий, субвенций и других межбюджетных трансфертов, имеющих целевое назначение, прошлых лет из бюджета городского округа 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-0,8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-1,4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-1,4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100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163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8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Всего доходов: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412,3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480,0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484,8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101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/>
                          <a:ea typeface="Times New Roman"/>
                        </a:rPr>
                        <a:t>118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123748" y="-33010"/>
            <a:ext cx="68965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Доходы бюджета городского округа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0" y="285750"/>
            <a:ext cx="914400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Franklin Gothic Book" pitchFamily="34" charset="0"/>
              </a:rPr>
              <a:t>Исполнение доходов бюджета городского округа Похвистнево </a:t>
            </a:r>
          </a:p>
          <a:p>
            <a:pPr algn="ctr"/>
            <a:r>
              <a:rPr lang="ru-RU" sz="2000" b="1" dirty="0">
                <a:latin typeface="Franklin Gothic Book" pitchFamily="34" charset="0"/>
              </a:rPr>
              <a:t>за 2011 год,   млн. руб.</a:t>
            </a:r>
          </a:p>
          <a:p>
            <a:pPr algn="ctr"/>
            <a:endParaRPr lang="ru-RU" b="1" dirty="0">
              <a:latin typeface="Franklin Gothic Book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539552" y="1052736"/>
          <a:ext cx="835292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187332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Прочие безвозмездные поступления: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благотворительное пожертвование  от  ОАО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Самаранефтегаз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» в сумме 1400 т.руб.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благотворительный фонд им. Потанина музею городского округа по гранту «Город ветров» – 85 тыс. руб.;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благотворительное пожертвование ОАО «Приволжские магистральные нефтепроводы» 120 тыс. руб.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- Благотворительное пожертвование ОАО "Газпром ПХГ"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Похвистневское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УПХГ» – 20 тыс.руб.              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0" y="0"/>
          <a:ext cx="9143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932040" y="2852936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7</a:t>
            </a:r>
            <a:endParaRPr lang="ru-RU" sz="32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0" y="0"/>
          <a:ext cx="9143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979712" y="170080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1124744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9552" y="1700809"/>
            <a:ext cx="432048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0" y="18891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Franklin Gothic Book" pitchFamily="34" charset="0"/>
              </a:rPr>
              <a:t>Исполнение бюджета городского округа по </a:t>
            </a:r>
            <a:r>
              <a:rPr lang="ru-RU" b="1" u="sng">
                <a:latin typeface="Franklin Gothic Book" pitchFamily="34" charset="0"/>
              </a:rPr>
              <a:t>расходам</a:t>
            </a:r>
            <a:r>
              <a:rPr lang="ru-RU" b="1">
                <a:latin typeface="Franklin Gothic Book" pitchFamily="34" charset="0"/>
              </a:rPr>
              <a:t>  </a:t>
            </a:r>
          </a:p>
          <a:p>
            <a:pPr algn="ctr"/>
            <a:r>
              <a:rPr lang="ru-RU" b="1">
                <a:latin typeface="Franklin Gothic Book" pitchFamily="34" charset="0"/>
              </a:rPr>
              <a:t>за 2011 год,  млн. руб.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395536" y="908720"/>
          <a:ext cx="8496944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332656"/>
          <a:ext cx="9144000" cy="6525343"/>
        </p:xfrm>
        <a:graphic>
          <a:graphicData uri="http://schemas.openxmlformats.org/drawingml/2006/table">
            <a:tbl>
              <a:tblPr/>
              <a:tblGrid>
                <a:gridCol w="254512"/>
                <a:gridCol w="8889488"/>
              </a:tblGrid>
              <a:tr h="230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ГЦП"Стимулирование 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развития жилищного строительства в городском округе Похвистнево" на 2011-2015 годы (пост. №1345 от 07.09.2011)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/>
                          <a:ea typeface="Times New Roman"/>
                          <a:cs typeface="Times New Roman"/>
                        </a:rPr>
                        <a:t>ГЦП"Развитие </a:t>
                      </a: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малого и среднего предпринимательства в городском округе на 2009-2011 годы" (пост. №1768 от 13.11.2010) Городская целевая программа </a:t>
                      </a:r>
                      <a:r>
                        <a:rPr lang="ru-RU" sz="950" dirty="0" smtClean="0">
                          <a:latin typeface="Times New Roman"/>
                          <a:ea typeface="Times New Roman"/>
                          <a:cs typeface="Times New Roman"/>
                        </a:rPr>
                        <a:t> "</a:t>
                      </a: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Развитие малого и среднего предпринимательства в городском округе на 2011-2013 годы"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/>
                          <a:ea typeface="Times New Roman"/>
                          <a:cs typeface="Times New Roman"/>
                        </a:rPr>
                        <a:t>МЦП городского </a:t>
                      </a: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округа Похвистнево "Обеспечение жильем молодых семей" на 2011-2015 годы (пост.№382 от 31.03.2011; пост. №1110 от 28.09.11)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Программа по развитию муниципального образования и реализации предложений избирателей городского округа Похвистнево Самарской области на 2011-2015 годы (решение Думы от  15.06.2011г. №9-65)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ГЦП "Повышение безопасности дорожного движения в 2008 - 2015 гг." 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(решение Думы №33-242 от 21.05.2008)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ГЦП «Озеленение городского округа Похвистнево Самарской области на 2010-2015 годы» 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(пост.№1392 от 31.08.2010)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/>
                          <a:ea typeface="Times New Roman"/>
                          <a:cs typeface="Times New Roman"/>
                        </a:rPr>
                        <a:t>Ведомственная целевая </a:t>
                      </a: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программа «Модернизация здравоохранения городского    округа Похвистнево Самарской области на 2011-2013 г.г.» (пост.№800 от 20.05.2010)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Целевая программа «Профилактика ВИЧ – инфекции среди населения города  Похвистнево в 2012-2014 г.г.»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Целевая программа «Профилактика туберкулеза среди населения города    Похвистнево в 2012-2014 г.г.»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/>
                          <a:ea typeface="Times New Roman"/>
                          <a:cs typeface="Times New Roman"/>
                        </a:rPr>
                        <a:t>ГЦП </a:t>
                      </a: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«Совершенствование организации онкологической  помощи населению городского округа Похвистнево на 2011-2013 годы» 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(пост. №60 от 26.01.2011)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ГЦП « Профилактика правонарушений и общественной безопасности на  территории городского округа Похвистнево Самарской области на 2010-2012 годы» (пост. №2 от 12.01.2010)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ГЦПмер</a:t>
                      </a:r>
                      <a:r>
                        <a:rPr lang="ru-RU" sz="95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противодействию незаконному обороту наркотических средств, профилактике наркомании, лечению и реабилитации наркозависимой части населения городского округа Похвистнево на 2010-2012 годы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/>
                          <a:ea typeface="Times New Roman"/>
                          <a:cs typeface="Times New Roman"/>
                        </a:rPr>
                        <a:t>ЦП </a:t>
                      </a: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«Молодежная политика на территории городского округа Похвистнево Самарской области на 2011-2013 годы» (пост. № 852 от 28.05.2010)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/>
                          <a:ea typeface="Times New Roman"/>
                          <a:cs typeface="Times New Roman"/>
                        </a:rPr>
                        <a:t>ГЦП </a:t>
                      </a: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«Сохранение и развитие сферы культуры и искусства в городском округе Похвистнево Самарской области на 2011-2015 годы» (пост. №130  от 07.02.2011)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ГЦП «Развитие физической культуры и спорта на 2011 – 2015 годы» (пост. 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№849 от 28.05.2010)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/>
                          <a:ea typeface="Times New Roman"/>
                          <a:cs typeface="Times New Roman"/>
                        </a:rPr>
                        <a:t>ГЦП «Развитие сети дошкольных образовательных учреждений в городском округе Похвистнево в 2011-2020 годах»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ГЦП «Формирование </a:t>
                      </a:r>
                      <a:r>
                        <a:rPr lang="ru-RU" sz="95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бесприпятственного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доступа инвалидов и других </a:t>
                      </a:r>
                      <a:r>
                        <a:rPr lang="ru-RU" sz="95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маломобильных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групп населения к объектам социальной инфраструктуры в городском округе Похвистнево на 2009-2011 годы» (пост.№1123 от 17.07.2009)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ГЦП поддержки проведения мероприятий по капитальному ремонту многоквартирных домов на территории городского округа Похвистнево  на 2007-2011 г.г. (решение Думы №27-181 от 17.10.2007)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ГЦАП «Поэтапный  переход на отпуск коммунальных услуг потребителям по приборам учета на 2009-2011 годы» (пост. №936 от 17.06.2009)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ГЦП «Проведение мероприятий по переселению граждан из аварийного жилищного фонда на территории городского округа Похвистнево» на 2011 год (пост. №1023 от 13.07.2011)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ЦГП «Празднование 125-летия основания города Похвистнево Самарской области на 2011-2013 г.г.» (пост. №240 от 04.03.2011)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9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ГЦП «Комплексного развития систем </a:t>
                      </a:r>
                      <a:r>
                        <a:rPr lang="ru-RU" sz="95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комму-нальной</a:t>
                      </a: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инфраструктуры городского округа Похвистнево» на 2007-2011 годы (решение Думы от 15.11.2006г. №16-111)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 дополнительных мероприятий по санитарной очистке территории городского округа Похвистнево на 2008-2015 годы (пост. №1204 от 29.08.2007)</a:t>
                      </a:r>
                      <a:endParaRPr lang="ru-RU" sz="9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05" marR="277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19672" y="-38719"/>
            <a:ext cx="561662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Целевых программы городского округа Похвистнево на 31.12.2011г.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Нормотворческая деятельность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15616" y="908720"/>
          <a:ext cx="7818834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857997"/>
        </p:xfrm>
        <a:graphic>
          <a:graphicData uri="http://schemas.openxmlformats.org/drawingml/2006/table">
            <a:tbl>
              <a:tblPr/>
              <a:tblGrid>
                <a:gridCol w="2915816"/>
                <a:gridCol w="2173570"/>
                <a:gridCol w="2006189"/>
                <a:gridCol w="2048425"/>
              </a:tblGrid>
              <a:tr h="131994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Распределение 2 транша дотаций на стимулирование повышения качества управления муниципальными финансами в 2011 году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172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Наименование муниципального образования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Рейтинг </a:t>
                      </a:r>
                      <a:r>
                        <a:rPr lang="ru-RU" sz="2400" b="1" i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муниципаль-ного</a:t>
                      </a:r>
                      <a:r>
                        <a:rPr lang="ru-RU" sz="2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образования, </a:t>
                      </a:r>
                      <a:b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</a:b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баллов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Численность населения на 01.01.2011, человек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Размер дотации из фонда </a:t>
                      </a:r>
                      <a:r>
                        <a:rPr lang="ru-RU" sz="2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стимулирования (млн.руб.)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034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5034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</a:rPr>
                        <a:t>Г.о.Отрадный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8,78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48 289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3, 9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4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</a:rPr>
                        <a:t>Г.о.Похвистнево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6,98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29 298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 </a:t>
                      </a:r>
                      <a:r>
                        <a:rPr lang="ru-RU" sz="2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,7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34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 smtClean="0">
                          <a:latin typeface="Times New Roman"/>
                          <a:ea typeface="Times New Roman"/>
                        </a:rPr>
                        <a:t>Безенчукский</a:t>
                      </a:r>
                      <a:r>
                        <a:rPr lang="ru-RU" sz="2400" b="1" i="1" dirty="0" smtClean="0">
                          <a:latin typeface="Times New Roman"/>
                          <a:ea typeface="Times New Roman"/>
                        </a:rPr>
                        <a:t> район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8,03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41 994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3,5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4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 smtClean="0">
                          <a:latin typeface="Times New Roman"/>
                          <a:ea typeface="Times New Roman"/>
                        </a:rPr>
                        <a:t>Клявлинский</a:t>
                      </a:r>
                      <a:r>
                        <a:rPr lang="ru-RU" sz="2400" b="1" i="1" dirty="0" smtClean="0">
                          <a:latin typeface="Times New Roman"/>
                          <a:ea typeface="Times New Roman"/>
                        </a:rPr>
                        <a:t> район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9,68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15 909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2, 6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4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</a:rPr>
                        <a:t>Сергиевский район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8,91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47 356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3, 9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Franklin Gothic Book" pitchFamily="34" charset="0"/>
              </a:rPr>
              <a:t>Исполнение бюджета городского округа Похвистнево </a:t>
            </a:r>
          </a:p>
          <a:p>
            <a:pPr algn="ctr"/>
            <a:r>
              <a:rPr lang="ru-RU" b="1">
                <a:latin typeface="Franklin Gothic Book" pitchFamily="34" charset="0"/>
              </a:rPr>
              <a:t>за 2011 год,   млн. руб.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0" y="692696"/>
          <a:ext cx="9144000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3" y="764704"/>
          <a:ext cx="9144003" cy="6090505"/>
        </p:xfrm>
        <a:graphic>
          <a:graphicData uri="http://schemas.openxmlformats.org/drawingml/2006/table">
            <a:tbl>
              <a:tblPr/>
              <a:tblGrid>
                <a:gridCol w="4355978"/>
                <a:gridCol w="1300501"/>
                <a:gridCol w="1082650"/>
                <a:gridCol w="1084480"/>
                <a:gridCol w="1320394"/>
              </a:tblGrid>
              <a:tr h="10801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1800" b="1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</a:rPr>
                        <a:t>Единица 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</a:rPr>
                        <a:t>2011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</a:rPr>
                        <a:t>2010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b="1" i="0">
                          <a:latin typeface="Times New Roman"/>
                          <a:ea typeface="Times New Roman"/>
                        </a:rPr>
                        <a:t>Темп роста (снижения) в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6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Проведено торгов - 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200" b="1" i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 smtClean="0">
                          <a:latin typeface="Times New Roman"/>
                          <a:ea typeface="Times New Roman"/>
                        </a:rPr>
                        <a:t>ед</a:t>
                      </a: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>
                          <a:latin typeface="Times New Roman"/>
                          <a:ea typeface="Times New Roman"/>
                        </a:rPr>
                        <a:t>223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137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>
                          <a:latin typeface="Times New Roman"/>
                          <a:ea typeface="Times New Roman"/>
                        </a:rPr>
                        <a:t>162,8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в т.ч. - конкурсов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 smtClean="0">
                          <a:latin typeface="Times New Roman"/>
                          <a:ea typeface="Times New Roman"/>
                        </a:rPr>
                        <a:t>ед</a:t>
                      </a: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>
                          <a:latin typeface="Times New Roman"/>
                          <a:ea typeface="Times New Roman"/>
                        </a:rPr>
                        <a:t>63,6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- аукционов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ед.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158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493,7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- котировок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ед.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69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73,4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Заключено контрактов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ед.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189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>
                          <a:latin typeface="Times New Roman"/>
                          <a:ea typeface="Times New Roman"/>
                        </a:rPr>
                        <a:t>137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138,0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Экономия от проведенных торгов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>
                          <a:latin typeface="Times New Roman"/>
                          <a:ea typeface="Times New Roman"/>
                        </a:rPr>
                        <a:t>млн. руб.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11,2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>
                          <a:latin typeface="Times New Roman"/>
                          <a:ea typeface="Times New Roman"/>
                        </a:rPr>
                        <a:t>8,2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136,6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6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Среднее количество участников торгов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чел.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2,64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2,27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200" b="1" i="0" dirty="0">
                          <a:latin typeface="Times New Roman"/>
                          <a:ea typeface="Times New Roman"/>
                        </a:rPr>
                        <a:t>116,3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0174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Размещение муниципального заказа за 2011 год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48682"/>
          <a:ext cx="9036495" cy="6382477"/>
        </p:xfrm>
        <a:graphic>
          <a:graphicData uri="http://schemas.openxmlformats.org/drawingml/2006/table">
            <a:tbl>
              <a:tblPr/>
              <a:tblGrid>
                <a:gridCol w="864438"/>
                <a:gridCol w="2683455"/>
                <a:gridCol w="1405276"/>
                <a:gridCol w="4083326"/>
              </a:tblGrid>
              <a:tr h="8412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Сумма             (тыс. руб.)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Примечание  по сравнению с предыдущим периодом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2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Муниципальная казна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550 361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Увеличилась за счет  принятия в казну построенного жилья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8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Имущество муниципальных предприятий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196 930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Увеличилась за счет приобретений имущества и реконструкции объектов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2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Имущество казенных предприятий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885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Уменьшилось за счет списания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8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Имущество муниципальных учреждений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741 905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Увеличилось за счет передачи  имущества из собственности Самарской области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2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Имущество органов местного самоуправления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5 810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За счет приобретения имущества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6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Итого: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1 495 891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39343"/>
            <a:ext cx="849578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Муниципальное имущество городского округа на 31.12.2011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620688"/>
          <a:ext cx="9144002" cy="6552203"/>
        </p:xfrm>
        <a:graphic>
          <a:graphicData uri="http://schemas.openxmlformats.org/drawingml/2006/table">
            <a:tbl>
              <a:tblPr/>
              <a:tblGrid>
                <a:gridCol w="2429262"/>
                <a:gridCol w="1214632"/>
                <a:gridCol w="1213679"/>
                <a:gridCol w="4286429"/>
              </a:tblGrid>
              <a:tr h="72008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Количество объектов  </a:t>
                      </a:r>
                      <a:r>
                        <a:rPr lang="ru-RU" sz="24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</a:rPr>
                        <a:t>Примечание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7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</a:rPr>
                        <a:t>2011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</a:rPr>
                        <a:t>2010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8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Жилой фонд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</a:rPr>
                        <a:t>618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</a:rPr>
                        <a:t>618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</a:rPr>
                        <a:t>Количество квартир муниципальной формы собственности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0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Отдельно стоящие здания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36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</a:rPr>
                        <a:t>36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</a:rPr>
                        <a:t>Передано в аренду  -13,  в безвозмездное пользование – 7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0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</a:rPr>
                        <a:t>Нежилые помещения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44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47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Передано в аренду -32, в безвозмездное пользование -10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30823"/>
            <a:ext cx="91440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Недвижимое имущество казны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68760"/>
          <a:ext cx="9143999" cy="4738064"/>
        </p:xfrm>
        <a:graphic>
          <a:graphicData uri="http://schemas.openxmlformats.org/drawingml/2006/table">
            <a:tbl>
              <a:tblPr/>
              <a:tblGrid>
                <a:gridCol w="743077"/>
                <a:gridCol w="3777227"/>
                <a:gridCol w="2328758"/>
                <a:gridCol w="2294937"/>
              </a:tblGrid>
              <a:tr h="1716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Минимальная стоимость, руб./кв.м.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Максимальная стоимость руб./кв.м.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центральная часть города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164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часть города Венера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пос.Октябрьский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часть города Красные Пески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Южная часть города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818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Часть города Вязовка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456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73931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Средняя стоимость арендной платы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использование недвижимого имущества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548680"/>
          <a:ext cx="9144002" cy="6021840"/>
        </p:xfrm>
        <a:graphic>
          <a:graphicData uri="http://schemas.openxmlformats.org/drawingml/2006/table">
            <a:tbl>
              <a:tblPr/>
              <a:tblGrid>
                <a:gridCol w="873398"/>
                <a:gridCol w="2072486"/>
                <a:gridCol w="1266077"/>
                <a:gridCol w="1894871"/>
                <a:gridCol w="1201473"/>
                <a:gridCol w="1835697"/>
              </a:tblGrid>
              <a:tr h="27224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2011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2010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5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ИЖС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</a:rPr>
                        <a:t>руб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/м</a:t>
                      </a:r>
                      <a:r>
                        <a:rPr lang="ru-RU" sz="1800" b="1" i="1" baseline="300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err="1" smtClean="0">
                          <a:latin typeface="Times New Roman"/>
                          <a:ea typeface="Times New Roman"/>
                        </a:rPr>
                        <a:t>Производ-ственное</a:t>
                      </a:r>
                      <a:r>
                        <a:rPr lang="ru-RU" sz="1800" b="1" i="1" baseline="0" dirty="0" smtClean="0">
                          <a:latin typeface="Times New Roman"/>
                          <a:ea typeface="Times New Roman"/>
                        </a:rPr>
                        <a:t> строительство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</a:rPr>
                        <a:t>руб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/м</a:t>
                      </a:r>
                      <a:r>
                        <a:rPr lang="ru-RU" sz="1800" b="1" i="1" baseline="300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ИЖС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</a:rPr>
                        <a:t>руб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/м</a:t>
                      </a:r>
                      <a:r>
                        <a:rPr lang="ru-RU" sz="1800" b="1" i="1" baseline="300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err="1" smtClean="0">
                          <a:latin typeface="Times New Roman"/>
                          <a:ea typeface="Times New Roman"/>
                        </a:rPr>
                        <a:t>Производ-ственное</a:t>
                      </a:r>
                      <a:r>
                        <a:rPr lang="ru-RU" sz="1800" b="1" i="1" baseline="0" dirty="0" smtClean="0">
                          <a:latin typeface="Times New Roman"/>
                          <a:ea typeface="Times New Roman"/>
                        </a:rPr>
                        <a:t> строительство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i="1" dirty="0" err="1" smtClean="0">
                          <a:latin typeface="Times New Roman"/>
                          <a:ea typeface="Times New Roman"/>
                        </a:rPr>
                        <a:t>руб</a:t>
                      </a: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/м</a:t>
                      </a:r>
                      <a:r>
                        <a:rPr lang="ru-RU" sz="1800" b="1" i="1" baseline="300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Центральная часть города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1,7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4,97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1,7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4,97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Часть города Венера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1,04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5,65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1,04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5,65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Пос.Октябрьский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0,31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7,89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0,31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7,89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Часть города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</a:rPr>
                        <a:t>Кр.Пески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0,76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5,71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0,76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5,71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-108929" y="43934"/>
            <a:ext cx="93618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Средняя стоимость арендной платы за использование земельных участков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73718"/>
          <a:ext cx="9143999" cy="6171462"/>
        </p:xfrm>
        <a:graphic>
          <a:graphicData uri="http://schemas.openxmlformats.org/drawingml/2006/table">
            <a:tbl>
              <a:tblPr/>
              <a:tblGrid>
                <a:gridCol w="4257466"/>
                <a:gridCol w="1337762"/>
                <a:gridCol w="1192023"/>
                <a:gridCol w="1178374"/>
                <a:gridCol w="1178374"/>
              </a:tblGrid>
              <a:tr h="37025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Наименование муниципального образования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Рейтинг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Оценка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36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Динамика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Достигнутый уровень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Оценка динамики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Оценка достигнутого уровня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муниципальный район </a:t>
                      </a:r>
                      <a:r>
                        <a:rPr lang="ru-RU" sz="1800" b="1" i="1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Кинель-Черкасский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i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i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0,487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0,535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муниципальный район Нефтегорский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0,462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0,511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муниципальный район Кинельский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0,458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0,552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муниципальный район Богатовский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0,438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0,482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муниципальный район Сергиевский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0,435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0,502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Тольятти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0,433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0,490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городской округ Похвистнево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0,431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0,511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Новокуйбышевск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0,426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0,530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муниципальный район Алексеевский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0,449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0,427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муниципальный район Камышлинский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i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0,415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0,469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807667" y="-77423"/>
            <a:ext cx="7528664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79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Сводный рейтинг муниципальных образований  Самарской области за 2010г.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7988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20693"/>
          <a:ext cx="9144000" cy="6136628"/>
        </p:xfrm>
        <a:graphic>
          <a:graphicData uri="http://schemas.openxmlformats.org/drawingml/2006/table">
            <a:tbl>
              <a:tblPr/>
              <a:tblGrid>
                <a:gridCol w="871014"/>
                <a:gridCol w="3484962"/>
                <a:gridCol w="1296144"/>
                <a:gridCol w="1224136"/>
                <a:gridCol w="1201616"/>
                <a:gridCol w="1066128"/>
              </a:tblGrid>
              <a:tr h="42438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Рейтинг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Оценка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4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Динамика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Достигнутый уровень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Оценка динамики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Оценка достигнутого уровня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Тольятти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0,433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0,490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333333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городской округ Похвистнево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0,431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0,511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Новокуйбышевск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0,426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0,530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4.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Сызрань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0,410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0,465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5.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Отрадный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0,410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0,529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6.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Кинель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0,401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0,473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7.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Самара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0,416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0,445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8.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Октябрьск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0,406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0,400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9.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Чапаевск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0,399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0,442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10.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</a:rPr>
                        <a:t>городской округ Жигулевск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0,375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0,426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738" marR="6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-79978" y="168840"/>
            <a:ext cx="930395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Рейтинг городских округов Самарской области за 2010 год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Коллегия Администрации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1447800"/>
          <a:ext cx="8934450" cy="522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8341"/>
                <a:gridCol w="1708588"/>
                <a:gridCol w="1587521"/>
              </a:tblGrid>
              <a:tr h="652695"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2010 год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2011 год</a:t>
                      </a:r>
                      <a:endParaRPr lang="ru-RU" sz="2000" b="1" dirty="0"/>
                    </a:p>
                  </a:txBody>
                  <a:tcPr/>
                </a:tc>
              </a:tr>
              <a:tr h="65269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Всего рассмотрено вопросов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72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90</a:t>
                      </a:r>
                      <a:endParaRPr lang="ru-RU" sz="2000" b="1" dirty="0"/>
                    </a:p>
                  </a:txBody>
                  <a:tcPr/>
                </a:tc>
              </a:tr>
              <a:tr h="6526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</a:tr>
              <a:tr h="65269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Принято Программ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9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</a:t>
                      </a:r>
                      <a:endParaRPr lang="ru-RU" sz="2000" b="1" dirty="0"/>
                    </a:p>
                  </a:txBody>
                  <a:tcPr/>
                </a:tc>
              </a:tr>
              <a:tr h="65269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                     Проектов</a:t>
                      </a:r>
                      <a:r>
                        <a:rPr lang="ru-RU" sz="2000" b="1" baseline="0" dirty="0" smtClean="0"/>
                        <a:t> решений Думы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44</a:t>
                      </a:r>
                      <a:endParaRPr lang="ru-RU" sz="2000" b="1" dirty="0"/>
                    </a:p>
                  </a:txBody>
                  <a:tcPr/>
                </a:tc>
              </a:tr>
              <a:tr h="652695"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</a:tr>
              <a:tr h="65269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Рассмотрено вопросов исполнения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6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</a:t>
                      </a:r>
                      <a:endParaRPr lang="ru-RU" sz="2000" b="1" dirty="0"/>
                    </a:p>
                  </a:txBody>
                  <a:tcPr/>
                </a:tc>
              </a:tr>
              <a:tr h="65269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                              итогов деятельности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7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" y="1052736"/>
          <a:ext cx="9143997" cy="4614129"/>
        </p:xfrm>
        <a:graphic>
          <a:graphicData uri="http://schemas.openxmlformats.org/drawingml/2006/table">
            <a:tbl>
              <a:tblPr/>
              <a:tblGrid>
                <a:gridCol w="1847978"/>
                <a:gridCol w="1158127"/>
                <a:gridCol w="1214916"/>
                <a:gridCol w="1273568"/>
                <a:gridCol w="1273568"/>
                <a:gridCol w="1187920"/>
                <a:gridCol w="1187920"/>
              </a:tblGrid>
              <a:tr h="3600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Наименование отраслей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План финансирования, тыс.руб.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Освоение, тыс.руб.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19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Проектирование и кап.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строительство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Капитальный ремонт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Проектирование и кап.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строительство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Капитальный ремонт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Здравоохранение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32287,42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32287,42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32285,92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32285,92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Образование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44307,65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561,26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43746,39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43867,44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123,38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43744,06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Молодежная политика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5071,6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5071,6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148,4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148,4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Культура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12222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12222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12222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12222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350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ЖКХ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41007,71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3542,1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37465,61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33822,37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Calibri"/>
                          <a:ea typeface="Times New Roman"/>
                        </a:rPr>
                        <a:t>513,2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33309,17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135246,38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4103,36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131143,02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122696,13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636,58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122059,55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0" y="279566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Объемы капитального ремонта и капитального строительства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 2011 год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" y="-1"/>
          <a:ext cx="9144002" cy="6858000"/>
        </p:xfrm>
        <a:graphic>
          <a:graphicData uri="http://schemas.openxmlformats.org/drawingml/2006/table">
            <a:tbl>
              <a:tblPr/>
              <a:tblGrid>
                <a:gridCol w="523804"/>
                <a:gridCol w="5978619"/>
                <a:gridCol w="1389943"/>
                <a:gridCol w="1251636"/>
              </a:tblGrid>
              <a:tr h="13716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3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Показатели поддержки СМП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2011 год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2010 год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Проведено семинаров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Численность участников семинаров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178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Оказано содействие в разработке бизнес-планов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оказана имущественная поддержка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7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332656"/>
          <a:ext cx="9144000" cy="6615353"/>
        </p:xfrm>
        <a:graphic>
          <a:graphicData uri="http://schemas.openxmlformats.org/drawingml/2006/table">
            <a:tbl>
              <a:tblPr/>
              <a:tblGrid>
                <a:gridCol w="841247"/>
                <a:gridCol w="6417259"/>
                <a:gridCol w="1885494"/>
              </a:tblGrid>
              <a:tr h="3107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r>
                        <a:rPr lang="ru-RU" sz="1800" i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800" i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Площадь, га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3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Calibri"/>
                          <a:cs typeface="Times New Roman"/>
                        </a:rPr>
                        <a:t>Земли муниципальной собственности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1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участок в районе бывшей ГПП-110/35/6 ЗАО «АВЕРС»  (Площадка №1);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30,00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участок от бывшей базы ПМК до завода ЖБИ (Площадка №2)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1,22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участок от склада ГУСО «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Самаралес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» до бывшей базы ПМК  (Площадка №3)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2,94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участок восточнее ООО СМУ «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Нефтепромстрой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» в районе бывшей мойки УТТ (Площадка №6)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7,19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Times New Roman"/>
                        </a:rPr>
                        <a:t>участок между бывшей Сельхозхимией и бывшим Комбайновым цехом (Площадка №8)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3,0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3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Calibri"/>
                          <a:cs typeface="Times New Roman"/>
                        </a:rPr>
                        <a:t>Земли частной собственности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0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Times New Roman"/>
                        </a:rPr>
                        <a:t>завод ЖБИ (Площадка №9)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20,7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Times New Roman"/>
                        </a:rPr>
                        <a:t>ЗАО «АВЕРС» (Площадка №10)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6,47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Times New Roman"/>
                        </a:rPr>
                        <a:t>ООО «Брик» (конкурсное производство) (Площадка №4)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4,75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Times New Roman"/>
                        </a:rPr>
                        <a:t>ООО «Принтупак» (бывшая производственная база Мебельного комбината по ул.Урицкого)(Площадка №7)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1,02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1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>
                          <a:latin typeface="Times New Roman"/>
                          <a:ea typeface="Times New Roman"/>
                        </a:rPr>
                        <a:t>ОАО «Западная Сибирь-Самара» (незавершённый строительством нефтеперерабатывающий завод) (Площадка №5).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12,5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51" marR="58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-2233" y="-140731"/>
            <a:ext cx="914846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Перечень земельных участков под развитие экономики города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84782"/>
          <a:ext cx="9144000" cy="5105724"/>
        </p:xfrm>
        <a:graphic>
          <a:graphicData uri="http://schemas.openxmlformats.org/drawingml/2006/table">
            <a:tbl>
              <a:tblPr/>
              <a:tblGrid>
                <a:gridCol w="250200"/>
                <a:gridCol w="8893800"/>
              </a:tblGrid>
              <a:tr h="392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Наименование объекта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Производственная база, г. Похвистнево, ул. Кооперативная, д.188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Учебный комбинат, г.о. Похвистнево, ул. Васильева,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Строительно-монтажное управление №4, г.о. Похвистнево, ул. Революционная, 249а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</a:rPr>
                        <a:t>Яблоневский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 гараж управления технологического транспорта г.о. Похвистнево, п. Октябрьский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</a:rPr>
                        <a:t>Свинокомплекс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» г. Похвистнево, п. Вязовка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База №5 СПМК №1, г.о. Похвистнево, ул. Революционная, 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Производственная база, г.о. Похвистнево, ул. Революционная, 50а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527819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Перечень объектов  ОАО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Самаранефтегаз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» НК «Роснефть», предложенных к продаже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48685"/>
          <a:ext cx="9144000" cy="6309313"/>
        </p:xfrm>
        <a:graphic>
          <a:graphicData uri="http://schemas.openxmlformats.org/drawingml/2006/table">
            <a:tbl>
              <a:tblPr/>
              <a:tblGrid>
                <a:gridCol w="3163531"/>
                <a:gridCol w="1566193"/>
                <a:gridCol w="1424544"/>
                <a:gridCol w="1566193"/>
                <a:gridCol w="1423539"/>
              </a:tblGrid>
              <a:tr h="52128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2011год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место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2010год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место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Жигулевск  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3529,3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3350,85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Отрадный 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3566,1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3147,19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Тольятти 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3823,4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3415,37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Октябрьск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3884,5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3449,19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Похвистнево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3930,1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3500,04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Чапаевск 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3998,8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3560,97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Кинель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4089,4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3825,54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Новокуйбышевск 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4212,2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3833,57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Сызрань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4281,8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3820,65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Самара 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4312,7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10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4034,64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10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70969" y="96832"/>
            <a:ext cx="800206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Рейтинг по стоимости ЖКУ по региональному стандарту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Муниципальные услуги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447800"/>
          <a:ext cx="8610921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6933"/>
                <a:gridCol w="1240218"/>
                <a:gridCol w="1453770"/>
              </a:tblGrid>
              <a:tr h="370840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2010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2011 год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Всего услуг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179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Подготовлено Технических карт межведомственного взаимодействия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27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Подготовлено Паспортов муниципальных</a:t>
                      </a:r>
                      <a:r>
                        <a:rPr lang="ru-RU" sz="2800" baseline="0" dirty="0" smtClean="0"/>
                        <a:t> услуг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27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Регламентов муниципальных услуг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48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Размещено на Портале </a:t>
                      </a:r>
                      <a:r>
                        <a:rPr lang="en-US" sz="2800" dirty="0" smtClean="0"/>
                        <a:t>gosuslugi.ru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16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24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Ремонт и содержание объектов социальной сферы</a:t>
            </a:r>
            <a:endParaRPr lang="ru-RU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52738"/>
          <a:ext cx="9143999" cy="5805261"/>
        </p:xfrm>
        <a:graphic>
          <a:graphicData uri="http://schemas.openxmlformats.org/drawingml/2006/table">
            <a:tbl>
              <a:tblPr/>
              <a:tblGrid>
                <a:gridCol w="3660687"/>
                <a:gridCol w="1231163"/>
                <a:gridCol w="1231163"/>
                <a:gridCol w="1099944"/>
                <a:gridCol w="1099944"/>
                <a:gridCol w="821098"/>
              </a:tblGrid>
              <a:tr h="83278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Показатель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Предусмотрено бюджетных средств на 2011 год, тыс. руб.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Освоение, тыс.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% освоения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Из областного бюджета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Из местного бюджета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Всего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95164,95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80739,3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14425,65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89788,16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94,4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Дошкольное образование 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2238,16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1087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194945" algn="l"/>
                        </a:tabLst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1151,16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1798,75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80,4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7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Общее образование и учреждения по внешкольной работе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42269,49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35336,8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6932,69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42268,69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100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3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Молодёжная политика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5071,6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4676,8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394,8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148,4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2,92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u="sng" dirty="0">
                          <a:latin typeface="Calibri"/>
                          <a:ea typeface="Times New Roman"/>
                        </a:rPr>
                        <a:t>Культура 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12222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9142,7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3079,3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12221,92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100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Стационарная медицинская помощь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32716,4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30495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2221,4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32704,9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100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Физическая культура и спорт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350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0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350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Calibri"/>
                          <a:ea typeface="Times New Roman"/>
                        </a:rPr>
                        <a:t>350</a:t>
                      </a:r>
                      <a:endParaRPr lang="ru-RU" sz="18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Calibri"/>
                          <a:ea typeface="Times New Roman"/>
                        </a:rPr>
                        <a:t>100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Капитальный</a:t>
            </a:r>
            <a:r>
              <a:rPr lang="ru-RU" sz="2800" dirty="0" smtClean="0"/>
              <a:t> </a:t>
            </a:r>
            <a:r>
              <a:rPr lang="ru-RU" sz="2400" dirty="0" smtClean="0"/>
              <a:t>ремонт по программе «Модернизация объектов здравоохранения»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52733"/>
          <a:ext cx="9143999" cy="5805266"/>
        </p:xfrm>
        <a:graphic>
          <a:graphicData uri="http://schemas.openxmlformats.org/drawingml/2006/table">
            <a:tbl>
              <a:tblPr/>
              <a:tblGrid>
                <a:gridCol w="3660687"/>
                <a:gridCol w="1231163"/>
                <a:gridCol w="1231163"/>
                <a:gridCol w="1099944"/>
                <a:gridCol w="1099944"/>
                <a:gridCol w="821098"/>
              </a:tblGrid>
              <a:tr h="6110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Показатель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Calibri"/>
                          <a:ea typeface="Times New Roman"/>
                        </a:rPr>
                        <a:t>Предусмотрено бюджетных средств на 2011 год, тыс. руб.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Calibri"/>
                          <a:ea typeface="Times New Roman"/>
                        </a:rPr>
                        <a:t>Освоение, тыс.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Calibri"/>
                          <a:ea typeface="Times New Roman"/>
                        </a:rPr>
                        <a:t>% освоения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6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Calibri"/>
                          <a:ea typeface="Times New Roman"/>
                        </a:rPr>
                        <a:t>Из областного бюджета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Calibri"/>
                          <a:ea typeface="Times New Roman"/>
                        </a:rPr>
                        <a:t>Из местного бюджета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Капитальный ремонт терапевтического отделения, расположенного по адресу: г. Похвистнево, ул. Революционная,111</a:t>
                      </a:r>
                      <a:endParaRPr lang="ru-RU" sz="16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10568,9</a:t>
                      </a:r>
                      <a:endParaRPr lang="ru-RU" sz="16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10463,2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105,7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10567,4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Calibri"/>
                          <a:ea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Капитальный ремонт детской консультации, расположенной по адресу: г. Похвистнево, ул. Революционная,111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8440,4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8356,0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84,4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8440,4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Calibri"/>
                          <a:ea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Капитальный ремонт хирургического отделения, расположенного по адресу: г. Похвистнево, ул. Мира,2а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5729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5671,7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57,3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5729,0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Капитальный ремонт неврологического отделения, расположенного по адресу: г. Похвистнево, ул. Мира,2а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6311,6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Calibri"/>
                          <a:ea typeface="Times New Roman"/>
                        </a:rPr>
                        <a:t>6004,1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307,5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6311,6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92696"/>
          <a:ext cx="9144000" cy="5643254"/>
        </p:xfrm>
        <a:graphic>
          <a:graphicData uri="http://schemas.openxmlformats.org/drawingml/2006/table">
            <a:tbl>
              <a:tblPr/>
              <a:tblGrid>
                <a:gridCol w="2051720"/>
                <a:gridCol w="1296144"/>
                <a:gridCol w="864096"/>
                <a:gridCol w="1872208"/>
                <a:gridCol w="864096"/>
                <a:gridCol w="1440160"/>
                <a:gridCol w="755576"/>
              </a:tblGrid>
              <a:tr h="12961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Наименование городов 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Обеспечен-ность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населения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с/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сооруж.,%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( к норм. 1,9 тыс.чел пропуск.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способ.  на 10 тыс.насел.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место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Доля лиц , занимающихся  в секциях и группах по видам спорта, клубам и группах физкультурно-оздоровительной направленности, к численности населения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, %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место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Динамика  доли  лиц,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занимающихся физической культурой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и спортом  за 2011 год.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место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Самара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13,2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8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14,4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10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2,3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Тольятти 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11,5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10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15,5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8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0,9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9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Сызрань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13,6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7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16,2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2,4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4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Новокуйбышевск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12,7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9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17,2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1,3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7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Чапаевск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15,7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15,2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9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5,5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Отрадный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22,0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16,5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0,6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10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Жигулевск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15,3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4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16,8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2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1,0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8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Октябрьск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21,5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2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16,5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4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3,9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2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Кинель 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14,7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6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16,1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6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3,6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Похвистнево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15,0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5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16,1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7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2,0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/>
                          <a:ea typeface="Times New Roman"/>
                        </a:rPr>
                        <a:t>6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349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ВСЕГО по области</a:t>
                      </a:r>
                      <a:endParaRPr lang="ru-RU" sz="160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18,1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16,1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2,3</a:t>
                      </a: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Arial"/>
                        <a:ea typeface="Times New Roman"/>
                      </a:endParaRPr>
                    </a:p>
                  </a:txBody>
                  <a:tcPr marL="43243" marR="432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-25933"/>
            <a:ext cx="914400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Индикаторы развития социальной инфраструктуры Самарской области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сфере  физической культуры и спорта на 2011 год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92696"/>
          <a:ext cx="9144003" cy="5170880"/>
        </p:xfrm>
        <a:graphic>
          <a:graphicData uri="http://schemas.openxmlformats.org/drawingml/2006/table">
            <a:tbl>
              <a:tblPr/>
              <a:tblGrid>
                <a:gridCol w="1403652"/>
                <a:gridCol w="864096"/>
                <a:gridCol w="638973"/>
                <a:gridCol w="631896"/>
                <a:gridCol w="486795"/>
                <a:gridCol w="799465"/>
                <a:gridCol w="737797"/>
                <a:gridCol w="737797"/>
                <a:gridCol w="737212"/>
                <a:gridCol w="737212"/>
                <a:gridCol w="737212"/>
                <a:gridCol w="631896"/>
              </a:tblGrid>
              <a:tr h="15121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Территории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Выявлено детей-сирот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Усыновлено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Передано в приемные семьи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Передано под опеку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Направлены в ОУ(детские дома)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Направлены в учреждения временного пребывания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Arial"/>
                        </a:rPr>
                        <a:t>абс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.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%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Arial"/>
                        </a:rPr>
                        <a:t>абс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.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%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абс.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%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абс.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%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абс.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%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Отрадный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20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1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5,0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5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25,0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12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60,0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0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0,0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10,0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Жигулевск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51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5,9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11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21,6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17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33,3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9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17,6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11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21,6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Октябрьск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28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0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0,0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10,7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16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57,1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10,7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6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21,4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Кинель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47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4,3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5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Arial"/>
                        </a:rPr>
                        <a:t>10,6</a:t>
                      </a:r>
                      <a:endParaRPr lang="ru-RU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22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46,8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4,3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16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34,0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Похвистнево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17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0,0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7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36,8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8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42,1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0,0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Arial"/>
                        </a:rPr>
                        <a:t>11,8</a:t>
                      </a:r>
                      <a:endParaRPr lang="ru-RU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732" marR="42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24053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Жизнеустройство детей-сирот, выявленных в 2011 году  по городам Самарской области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260648"/>
          <a:ext cx="7890842" cy="5987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Прием граждан Главой г.о.Похвистнево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124744"/>
          <a:ext cx="8507288" cy="500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Обращения граждан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214422"/>
          <a:ext cx="7920062" cy="5446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6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/>
              <a:t>Обращения граждан поступили:</a:t>
            </a:r>
            <a:endParaRPr lang="ru-RU" sz="2800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71600" y="332656"/>
          <a:ext cx="7962850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Поступило из прокуратуры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15616" y="1052736"/>
          <a:ext cx="7818834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Overr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Overr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2846</Words>
  <Application>Microsoft Office PowerPoint</Application>
  <PresentationFormat>Экран (4:3)</PresentationFormat>
  <Paragraphs>1080</Paragraphs>
  <Slides>44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Отчёт Главы городского округа Похвистнево о результатах его деятельности и деятельности Администрации городского округа  за 2011 год</vt:lpstr>
      <vt:lpstr>Нормотворческая деятельность</vt:lpstr>
      <vt:lpstr>Коллегия Администрации</vt:lpstr>
      <vt:lpstr>Муниципальные услуги</vt:lpstr>
      <vt:lpstr>Слайд 5</vt:lpstr>
      <vt:lpstr>Прием граждан Главой г.о.Похвистнево</vt:lpstr>
      <vt:lpstr>Обращения граждан</vt:lpstr>
      <vt:lpstr>Обращения граждан поступили:</vt:lpstr>
      <vt:lpstr>Поступило из прокуратуры</vt:lpstr>
      <vt:lpstr>Центры по работе с населением</vt:lpstr>
      <vt:lpstr>Общественные организации</vt:lpstr>
      <vt:lpstr>Общественные организации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Ремонт и содержание объектов социальной сферы</vt:lpstr>
      <vt:lpstr>Слайд 41</vt:lpstr>
      <vt:lpstr>Капитальный ремонт по программе «Модернизация объектов здравоохранения»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Бубнова В.В.</cp:lastModifiedBy>
  <cp:revision>102</cp:revision>
  <dcterms:modified xsi:type="dcterms:W3CDTF">2012-04-19T09:21:54Z</dcterms:modified>
</cp:coreProperties>
</file>